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9"/>
  </p:notesMasterIdLst>
  <p:handoutMasterIdLst>
    <p:handoutMasterId r:id="rId30"/>
  </p:handoutMasterIdLst>
  <p:sldIdLst>
    <p:sldId id="256" r:id="rId2"/>
    <p:sldId id="271" r:id="rId3"/>
    <p:sldId id="272" r:id="rId4"/>
    <p:sldId id="273" r:id="rId5"/>
    <p:sldId id="262" r:id="rId6"/>
    <p:sldId id="274" r:id="rId7"/>
    <p:sldId id="258" r:id="rId8"/>
    <p:sldId id="265" r:id="rId9"/>
    <p:sldId id="275" r:id="rId10"/>
    <p:sldId id="269" r:id="rId11"/>
    <p:sldId id="259" r:id="rId12"/>
    <p:sldId id="276" r:id="rId13"/>
    <p:sldId id="260" r:id="rId14"/>
    <p:sldId id="263" r:id="rId15"/>
    <p:sldId id="261" r:id="rId16"/>
    <p:sldId id="277" r:id="rId17"/>
    <p:sldId id="264" r:id="rId18"/>
    <p:sldId id="282" r:id="rId19"/>
    <p:sldId id="266" r:id="rId20"/>
    <p:sldId id="279" r:id="rId21"/>
    <p:sldId id="280" r:id="rId22"/>
    <p:sldId id="278" r:id="rId23"/>
    <p:sldId id="283" r:id="rId24"/>
    <p:sldId id="270" r:id="rId25"/>
    <p:sldId id="284" r:id="rId26"/>
    <p:sldId id="281" r:id="rId27"/>
    <p:sldId id="267"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505"/>
    <a:srgbClr val="F09415"/>
    <a:srgbClr val="DA4104"/>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5000" autoAdjust="0"/>
  </p:normalViewPr>
  <p:slideViewPr>
    <p:cSldViewPr>
      <p:cViewPr>
        <p:scale>
          <a:sx n="100" d="100"/>
          <a:sy n="100" d="100"/>
        </p:scale>
        <p:origin x="1914"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B9AE5F-94DA-4669-9ABA-39A54A96FAF4}" type="datetimeFigureOut">
              <a:rPr lang="en-US" smtClean="0"/>
              <a:pPr/>
              <a:t>10/12/2017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4D0B492-23E4-4E5B-917D-206706B5F33A}" type="slidenum">
              <a:rPr lang="en-US" smtClean="0"/>
              <a:pPr/>
              <a:t>‹#›</a:t>
            </a:fld>
            <a:endParaRPr lang="en-US"/>
          </a:p>
        </p:txBody>
      </p:sp>
    </p:spTree>
    <p:extLst>
      <p:ext uri="{BB962C8B-B14F-4D97-AF65-F5344CB8AC3E}">
        <p14:creationId xmlns:p14="http://schemas.microsoft.com/office/powerpoint/2010/main" val="6032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C9D44BED-3B8F-45B9-AE25-1BAC411B090C}" type="slidenum">
              <a:rPr lang="en-US"/>
              <a:pPr>
                <a:defRPr/>
              </a:pPr>
              <a:t>‹#›</a:t>
            </a:fld>
            <a:endParaRPr lang="en-US"/>
          </a:p>
        </p:txBody>
      </p:sp>
    </p:spTree>
    <p:extLst>
      <p:ext uri="{BB962C8B-B14F-4D97-AF65-F5344CB8AC3E}">
        <p14:creationId xmlns:p14="http://schemas.microsoft.com/office/powerpoint/2010/main" val="167031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smtClean="0"/>
              <a:t>Tendrá que</a:t>
            </a:r>
            <a:r>
              <a:rPr lang="es-MX" baseline="0" noProof="0" dirty="0" smtClean="0"/>
              <a:t> tener esta diapositiva mostrada en la pantalla mientras la gente este llegando y tomando sus lugares</a:t>
            </a:r>
            <a:r>
              <a:rPr lang="es-MX" noProof="0" dirty="0" smtClean="0"/>
              <a:t>.</a:t>
            </a:r>
          </a:p>
          <a:p>
            <a:r>
              <a:rPr lang="es-MX" noProof="0" dirty="0" smtClean="0"/>
              <a:t>Empiece el taller a tiempo y termínelo</a:t>
            </a:r>
            <a:r>
              <a:rPr lang="es-MX" baseline="0" noProof="0" dirty="0" smtClean="0"/>
              <a:t> a tiempo.</a:t>
            </a:r>
            <a:r>
              <a:rPr lang="es-MX" noProof="0" dirty="0" smtClean="0"/>
              <a:t> El</a:t>
            </a:r>
            <a:r>
              <a:rPr lang="es-MX" baseline="0" noProof="0" dirty="0" smtClean="0"/>
              <a:t> taller esta diseñado para tomar máximo una hora</a:t>
            </a:r>
            <a:r>
              <a:rPr lang="es-MX" noProof="0" dirty="0" smtClean="0"/>
              <a:t>. Al ser puntual usted muestra respeto por su audiencia y su tiempo.</a:t>
            </a:r>
          </a:p>
          <a:p>
            <a:r>
              <a:rPr lang="es-MX" noProof="0" dirty="0" smtClean="0"/>
              <a:t>Una vez que todos estén</a:t>
            </a:r>
            <a:r>
              <a:rPr lang="es-MX" baseline="0" noProof="0" dirty="0" smtClean="0"/>
              <a:t> sentados y se miren cómodos, vaya al frente del cuarto y empiece con las presentaciones de cada persona</a:t>
            </a:r>
            <a:r>
              <a:rPr lang="es-MX" noProof="0" dirty="0" smtClean="0"/>
              <a:t>.</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10 – Como </a:t>
            </a:r>
            <a:r>
              <a:rPr lang="en-US" b="1" u="sng" dirty="0" err="1"/>
              <a:t>Usar</a:t>
            </a:r>
            <a:r>
              <a:rPr lang="en-US" b="1" u="sng" dirty="0"/>
              <a:t> el </a:t>
            </a:r>
            <a:r>
              <a:rPr lang="en-US" b="1" u="sng" dirty="0" err="1"/>
              <a:t>Desinfectante</a:t>
            </a:r>
            <a:r>
              <a:rPr lang="en-US" b="1" u="sng" dirty="0"/>
              <a:t> Para Manos (</a:t>
            </a:r>
            <a:r>
              <a:rPr lang="en-US" b="1" u="sng" dirty="0" err="1"/>
              <a:t>Pagina</a:t>
            </a:r>
            <a:r>
              <a:rPr lang="en-US" b="1" u="sng" dirty="0"/>
              <a:t> 2 del </a:t>
            </a:r>
            <a:r>
              <a:rPr lang="en-US" b="1" u="sng" dirty="0" err="1"/>
              <a:t>cuadernillo</a:t>
            </a:r>
            <a:r>
              <a:rPr lang="en-US" b="1" u="sng" dirty="0"/>
              <a:t>)</a:t>
            </a:r>
            <a:endParaRPr lang="en-US" dirty="0"/>
          </a:p>
          <a:p>
            <a:r>
              <a:rPr lang="es-MX" dirty="0"/>
              <a:t>Diga: “Si no puede usar agua y jabón para lavar sus manos, usted puede usar un desinfectante para manos. Estos desinfectantes funcionan rápido y pueden eliminar los gérmenes de sus manos.  Para usar el desinfectante para manos:</a:t>
            </a:r>
          </a:p>
          <a:p>
            <a:pPr marL="174708" indent="-174708">
              <a:buFont typeface="Arial" panose="020B0604020202020204" pitchFamily="34" charset="0"/>
              <a:buChar char="•"/>
            </a:pPr>
            <a:r>
              <a:rPr lang="es-MX" dirty="0"/>
              <a:t>Coloque un poco en la palma de sus manos (muestre la palma de sus manos).</a:t>
            </a:r>
          </a:p>
          <a:p>
            <a:pPr marL="174708" indent="-174708">
              <a:buFont typeface="Arial" panose="020B0604020202020204" pitchFamily="34" charset="0"/>
              <a:buChar char="•"/>
            </a:pPr>
            <a:r>
              <a:rPr lang="es-MX" dirty="0"/>
              <a:t>Frote sus manos una con otra</a:t>
            </a:r>
          </a:p>
          <a:p>
            <a:pPr marL="174708" indent="-174708">
              <a:buFont typeface="Arial" panose="020B0604020202020204" pitchFamily="34" charset="0"/>
              <a:buChar char="•"/>
            </a:pPr>
            <a:r>
              <a:rPr lang="es-MX" dirty="0"/>
              <a:t>Frótelo alrededor de toda la superficie de sus manos incluyendo los dedos</a:t>
            </a:r>
          </a:p>
          <a:p>
            <a:pPr marL="174708" indent="-174708">
              <a:buFont typeface="Arial" panose="020B0604020202020204" pitchFamily="34" charset="0"/>
              <a:buChar char="•"/>
            </a:pPr>
            <a:r>
              <a:rPr lang="es-MX" dirty="0"/>
              <a:t>Continúe frotando sobre toda la superficie hasta que sus manos estén secas.”</a:t>
            </a:r>
          </a:p>
          <a:p>
            <a:endParaRPr lang="es-MX" noProof="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11 – ¿Que  Mas Podemos Hacer? (Pagina 2 del cuadernillo)</a:t>
            </a:r>
            <a:endParaRPr lang="es-MX" dirty="0"/>
          </a:p>
          <a:p>
            <a:r>
              <a:rPr lang="es-MX" dirty="0"/>
              <a:t>Diga: “Así que sabemos como deshacernos de los gérmenes una vez que ellos lleguen a nuestras manos, pero ¿como podemos evitar la diseminación de los gérmenes si usted tose o estornuda? ¿Que es lo que debe hacer usted?”</a:t>
            </a:r>
          </a:p>
          <a:p>
            <a:r>
              <a:rPr lang="es-MX" dirty="0"/>
              <a:t>Las respuestas pueden incluir: </a:t>
            </a:r>
          </a:p>
          <a:p>
            <a:pPr marL="174708" indent="-174708">
              <a:buFont typeface="Arial" panose="020B0604020202020204" pitchFamily="34" charset="0"/>
              <a:buChar char="•"/>
            </a:pPr>
            <a:r>
              <a:rPr lang="es-MX" dirty="0"/>
              <a:t>Cubrir su boca cuando tose o estornuda con una pañuelo desechable</a:t>
            </a:r>
          </a:p>
          <a:p>
            <a:pPr marL="174708" indent="-174708">
              <a:buFont typeface="Arial" panose="020B0604020202020204" pitchFamily="34" charset="0"/>
              <a:buChar char="•"/>
            </a:pPr>
            <a:r>
              <a:rPr lang="es-MX" dirty="0"/>
              <a:t>Toser o estornudar sobre su codo (parte interior del codo)</a:t>
            </a:r>
          </a:p>
          <a:p>
            <a:r>
              <a:rPr lang="es-MX" dirty="0"/>
              <a:t>“si usted tose o estornuda en un pañuelo desechable, es muy importante tirarlo a la basura inmediatamente. </a:t>
            </a:r>
            <a:r>
              <a:rPr lang="es-MX" b="1" dirty="0"/>
              <a:t>NO</a:t>
            </a:r>
            <a:r>
              <a:rPr lang="es-MX" dirty="0"/>
              <a:t> tosa o estornude en sus manos porque entonces usted tendrá que lavarse las manos otra vez para evitar diseminar los gérmenes. </a:t>
            </a:r>
            <a:endParaRPr lang="es-MX" noProof="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12 – O… (</a:t>
            </a:r>
            <a:r>
              <a:rPr lang="en-US" b="1" u="sng" dirty="0" err="1"/>
              <a:t>Pagina</a:t>
            </a:r>
            <a:r>
              <a:rPr lang="en-US" b="1" u="sng" dirty="0"/>
              <a:t> 2 del </a:t>
            </a:r>
            <a:r>
              <a:rPr lang="en-US" b="1" u="sng" dirty="0" err="1"/>
              <a:t>cuadernillo</a:t>
            </a:r>
            <a:r>
              <a:rPr lang="en-US" b="1" u="sng" dirty="0"/>
              <a:t>)</a:t>
            </a:r>
            <a:endParaRPr lang="en-US" dirty="0"/>
          </a:p>
          <a:p>
            <a:r>
              <a:rPr lang="es-MX" dirty="0"/>
              <a:t>Diga: “¿Puede alguno mostrarme como estornuda en la parte interior de su codo? ¿Que parte de su codo debe usted usar?”</a:t>
            </a:r>
          </a:p>
          <a:p>
            <a:r>
              <a:rPr lang="es-MX" dirty="0"/>
              <a:t>Quizá deba usted aclarar que estamos hablando de la parte interna del brazo a la altura del codo (como en la figura de la pantalla). </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13 – Y…(Pagina 2 del cuadernillo)</a:t>
            </a:r>
            <a:endParaRPr lang="es-MX" dirty="0"/>
          </a:p>
          <a:p>
            <a:r>
              <a:rPr lang="es-MX" dirty="0"/>
              <a:t>Diga: “Si sabe usted que alguien tiene </a:t>
            </a:r>
            <a:r>
              <a:rPr lang="es-MX" dirty="0" err="1"/>
              <a:t>flu</a:t>
            </a:r>
            <a:r>
              <a:rPr lang="es-MX" dirty="0"/>
              <a:t> (gripe), manténgase alejado de ellos. Trate de estar al menos 6 pies o 2 metros de distancia de alguien que esta enfermo. Si alguien tiene síntomas de gripe o </a:t>
            </a:r>
            <a:r>
              <a:rPr lang="es-MX" dirty="0" err="1"/>
              <a:t>flu</a:t>
            </a:r>
            <a:r>
              <a:rPr lang="es-MX" dirty="0"/>
              <a:t>, no se exponga a la posibilidad de contraerla también. Solo aléjese de ellos.”</a:t>
            </a:r>
          </a:p>
          <a:p>
            <a:r>
              <a:rPr lang="es-MX" dirty="0"/>
              <a:t>La gente que tiene </a:t>
            </a:r>
            <a:r>
              <a:rPr lang="es-MX" dirty="0" err="1"/>
              <a:t>fllu</a:t>
            </a:r>
            <a:r>
              <a:rPr lang="es-MX" dirty="0"/>
              <a:t> puede contagiarla a otros 24 horas o más </a:t>
            </a:r>
            <a:r>
              <a:rPr lang="es-MX" b="1" dirty="0"/>
              <a:t>antes</a:t>
            </a:r>
            <a:r>
              <a:rPr lang="es-MX" dirty="0"/>
              <a:t> de que empiecen a mostrar síntomas, eso hace difícil alejarse de todos los que tienen </a:t>
            </a:r>
            <a:r>
              <a:rPr lang="es-MX" dirty="0" err="1"/>
              <a:t>flu</a:t>
            </a:r>
            <a:r>
              <a:rPr lang="es-MX" dirty="0"/>
              <a:t>.</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14 – ¿Que Debo Hacer si Llego a Enfermarme? (Pagina 3 del cuadernillo)</a:t>
            </a:r>
            <a:endParaRPr lang="es-MX" dirty="0"/>
          </a:p>
          <a:p>
            <a:r>
              <a:rPr lang="es-MX" dirty="0"/>
              <a:t>Diga: “Es importante que usted se quede en casa y descanse si adquiere la gripe.”</a:t>
            </a:r>
          </a:p>
          <a:p>
            <a:r>
              <a:rPr lang="es-MX" dirty="0"/>
              <a:t>Pregunte: “Cual podría ser una buena razón para salir de la casa aun teniendo el </a:t>
            </a:r>
            <a:r>
              <a:rPr lang="es-MX" dirty="0" err="1"/>
              <a:t>flu</a:t>
            </a:r>
            <a:r>
              <a:rPr lang="es-MX" dirty="0"/>
              <a:t>?”</a:t>
            </a:r>
          </a:p>
          <a:p>
            <a:r>
              <a:rPr lang="es-MX" dirty="0"/>
              <a:t>Después de escuchar las respuestas, usted pudiera decir:  “Una de las únicas razones para salir de casa seria para ir a una cita medica. El doctor puede hacer una prueba del </a:t>
            </a:r>
            <a:r>
              <a:rPr lang="es-MX" dirty="0" err="1"/>
              <a:t>flu</a:t>
            </a:r>
            <a:r>
              <a:rPr lang="es-MX" dirty="0"/>
              <a:t> e indicarle que tome un medicamento antiviral.”</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BF8F5A7-14AB-4336-BA2A-DF56B7B4F8D8}" type="slidenum">
              <a:rPr lang="en-US" smtClean="0"/>
              <a:pPr/>
              <a:t>15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MX" b="1" u="sng" dirty="0" err="1"/>
              <a:t>Slide</a:t>
            </a:r>
            <a:r>
              <a:rPr lang="es-MX" b="1" u="sng" dirty="0"/>
              <a:t> 15 – No Contagie la Gripe – </a:t>
            </a:r>
            <a:r>
              <a:rPr lang="es-MX" b="1" u="sng" dirty="0" err="1"/>
              <a:t>Quedece</a:t>
            </a:r>
            <a:r>
              <a:rPr lang="es-MX" b="1" u="sng" dirty="0"/>
              <a:t> en Casa (Pagina 3 del cuadernillo)</a:t>
            </a:r>
            <a:endParaRPr lang="es-MX" dirty="0"/>
          </a:p>
          <a:p>
            <a:r>
              <a:rPr lang="es-MX" dirty="0"/>
              <a:t>Diga: “Permanezca en casa hasta que la fiebre se haya ido por un día completo: Es importante limitar el contacto con otros mientras tiene </a:t>
            </a:r>
            <a:r>
              <a:rPr lang="es-MX" dirty="0" err="1"/>
              <a:t>flu</a:t>
            </a:r>
            <a:r>
              <a:rPr lang="es-MX" dirty="0"/>
              <a:t> para prevenir que también se enfermen.  Esto significa estar en casa independientemente de sus compromisos (trabajo, escuela, etc.). Y, mientras este en casa, es importante estar alejados de los que están dentro de la casa o ellos serán expuestos a un muy alto riesgo de enfermarse del </a:t>
            </a:r>
            <a:r>
              <a:rPr lang="es-MX" dirty="0" err="1"/>
              <a:t>flu</a:t>
            </a:r>
            <a:r>
              <a:rPr lang="es-MX" dirty="0"/>
              <a:t>. Tome su temperatura con un termómetro. La temperatura normal para la mayoría de los adultos y niños tomada con un termómetro en la boca, debajo dela lengua es de 98.6 </a:t>
            </a:r>
            <a:r>
              <a:rPr lang="es-MX" dirty="0" err="1"/>
              <a:t>For</a:t>
            </a:r>
            <a:r>
              <a:rPr lang="es-MX" dirty="0"/>
              <a:t> 37.0 C. Una vez que su temperatura regresa a lo normal, espere un día mas para poder salir de casa. Antes de este tiempo, usted aun podría poner a otros en riesgo de adquirir el </a:t>
            </a:r>
            <a:r>
              <a:rPr lang="es-MX" dirty="0" err="1"/>
              <a:t>flu</a:t>
            </a:r>
            <a:r>
              <a:rPr lang="es-MX" dirty="0"/>
              <a:t>.”</a:t>
            </a:r>
          </a:p>
          <a:p>
            <a:pPr eaLnBrk="1" hangingPunct="1"/>
            <a:endParaRPr lang="es-MX" dirty="0" smtClean="0"/>
          </a:p>
          <a:p>
            <a:pPr eaLnBrk="1" hangingPunct="1"/>
            <a:r>
              <a:rPr lang="es-MX" dirty="0" smtClean="0"/>
              <a:t>Recuerde que llamar</a:t>
            </a:r>
            <a:r>
              <a:rPr lang="es-MX" baseline="0" dirty="0" smtClean="0"/>
              <a:t> a su proveedor medico es mejor que solo llegar al hospital o clínica.</a:t>
            </a:r>
            <a:r>
              <a:rPr lang="es-MX" dirty="0" smtClean="0"/>
              <a:t> </a:t>
            </a:r>
            <a:r>
              <a:rPr lang="es-MX" dirty="0"/>
              <a:t>(La fiebre deberá irse por si sola)</a:t>
            </a:r>
            <a:endParaRPr lang="es-MX"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16 – Y… (Pagina 3 del cuadernillo)</a:t>
            </a:r>
            <a:endParaRPr lang="es-MX" dirty="0"/>
          </a:p>
          <a:p>
            <a:r>
              <a:rPr lang="es-MX" dirty="0"/>
              <a:t>Diga: “Es importante que usted descanse tanto como sea posible mientras esta en casa. También le hará sentirse mejor si usted toma </a:t>
            </a:r>
            <a:r>
              <a:rPr lang="es-MX" b="1" dirty="0"/>
              <a:t>acetaminofén</a:t>
            </a:r>
            <a:r>
              <a:rPr lang="es-MX" dirty="0"/>
              <a:t>. Otro nombre para el acetaminofén es </a:t>
            </a:r>
            <a:r>
              <a:rPr lang="es-MX" dirty="0" err="1"/>
              <a:t>Tylenol</a:t>
            </a:r>
            <a:r>
              <a:rPr lang="es-MX" dirty="0"/>
              <a:t>. Hay otros medicamentos que puede tomar para disminuir los síntomas del </a:t>
            </a:r>
            <a:r>
              <a:rPr lang="es-MX" dirty="0" err="1"/>
              <a:t>flu</a:t>
            </a:r>
            <a:r>
              <a:rPr lang="es-MX" dirty="0"/>
              <a:t>, tales como </a:t>
            </a:r>
            <a:r>
              <a:rPr lang="es-MX" b="1" dirty="0"/>
              <a:t>ibuprofeno</a:t>
            </a:r>
            <a:r>
              <a:rPr lang="es-MX" dirty="0"/>
              <a:t>, que también se le llama </a:t>
            </a:r>
            <a:r>
              <a:rPr lang="es-MX" dirty="0" err="1"/>
              <a:t>Advil</a:t>
            </a:r>
            <a:r>
              <a:rPr lang="es-MX" dirty="0"/>
              <a:t>. </a:t>
            </a:r>
            <a:r>
              <a:rPr lang="es-MX" b="1" dirty="0"/>
              <a:t>Sin embargo, usted debe hablar con su farmacéutico antes de tomar cualquier medicamento de los anaqueles que no requieren receta medica, porque quizá hubiera alguna razón por la que no debiera tomar acetaminofén o ibuprofeno dependiendo de otros problemas de salud que usted pueda tener.  Por favor, asegúrese de nunca dar aspirina a un niño que tenga síntomas parecidos al </a:t>
            </a:r>
            <a:r>
              <a:rPr lang="es-MX" b="1" dirty="0" err="1"/>
              <a:t>flu</a:t>
            </a:r>
            <a:r>
              <a:rPr lang="es-MX" b="1" dirty="0"/>
              <a:t>.”</a:t>
            </a:r>
            <a:endParaRPr lang="es-MX"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17 – Use los </a:t>
            </a:r>
            <a:r>
              <a:rPr lang="es-MX" b="1" u="sng" dirty="0" err="1"/>
              <a:t>Articulos</a:t>
            </a:r>
            <a:r>
              <a:rPr lang="es-MX" b="1" u="sng" dirty="0"/>
              <a:t> de su Kit de la Gripe (Pagina 3 del cuadernillo)</a:t>
            </a:r>
            <a:endParaRPr lang="es-MX" dirty="0"/>
          </a:p>
          <a:p>
            <a:r>
              <a:rPr lang="es-MX" dirty="0"/>
              <a:t>Usted puede entregar los kits del </a:t>
            </a:r>
            <a:r>
              <a:rPr lang="es-MX" dirty="0" err="1"/>
              <a:t>flu</a:t>
            </a:r>
            <a:r>
              <a:rPr lang="es-MX" dirty="0"/>
              <a:t> en este momento si es que planea proveerlos y no los dio en la mesa de registración. Asegúrese que todos obtengan uno. Saque los artículos del kit a la vez que hable de cada uno de ellos.  </a:t>
            </a:r>
          </a:p>
          <a:p>
            <a:r>
              <a:rPr lang="es-MX" dirty="0"/>
              <a:t>Pregunte: “¿Podrá alguien sacar el termómetro de su kit y mostrarnos como lo usaría en su boca?”</a:t>
            </a:r>
          </a:p>
          <a:p>
            <a:r>
              <a:rPr lang="es-MX" dirty="0"/>
              <a:t>Los paquetes son difíciles de abrir y necesitara una tijera.  Otra opción es tener uno ya abierto y demostrarlo al frente del grupo. </a:t>
            </a:r>
          </a:p>
          <a:p>
            <a:r>
              <a:rPr lang="es-MX" dirty="0"/>
              <a:t>Asegúrese de que ellos coloquen el termómetro debajo de la lengua y presionen el botón de enfrente del termómetro después de colocarlo en la boca.  Espere hasta que suene y entonces lea la temperatura. Explique el proceso que esta usando y explique que el rango normal es para la temperatura oral.  El termómetro que tenemos hace un ruido especial cuando la temperatura es mayor de 99 grados, eso será una indicación extra de que usted tiene fiebre.  Hay mas información en las instrucciones. </a:t>
            </a:r>
          </a:p>
          <a:p>
            <a:r>
              <a:rPr lang="es-MX" dirty="0"/>
              <a:t>Muestre como funciona el desinfectante para manos usando las indicaciones de la diapositiva #10.</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18 – Y… (Pagina 3 del cuadernillo)</a:t>
            </a:r>
            <a:endParaRPr lang="es-MX" dirty="0"/>
          </a:p>
          <a:p>
            <a:r>
              <a:rPr lang="es-MX" dirty="0"/>
              <a:t>Diga: “Asegúrese de desechar los pañuelos desechables usados ya que ellos también pueden diseminar el </a:t>
            </a:r>
            <a:r>
              <a:rPr lang="es-MX" dirty="0" err="1"/>
              <a:t>flu</a:t>
            </a:r>
            <a:r>
              <a:rPr lang="es-MX" dirty="0"/>
              <a:t> si alguien más los toca. Los gérmenes puedes ser diseminados en diversas formas. Las pastillas para la tos le ayudarán si tiene tos, y recuerde es importante permanecer en casa cuando este enfermo.”</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Slide 19 – ¿</a:t>
            </a:r>
            <a:r>
              <a:rPr lang="en-US" b="1" u="sng" dirty="0" err="1"/>
              <a:t>Hablemos</a:t>
            </a:r>
            <a:r>
              <a:rPr lang="en-US" b="1" u="sng" dirty="0"/>
              <a:t> </a:t>
            </a:r>
            <a:r>
              <a:rPr lang="en-US" b="1" u="sng" dirty="0" err="1"/>
              <a:t>sobre</a:t>
            </a:r>
            <a:r>
              <a:rPr lang="en-US" b="1" u="sng" dirty="0"/>
              <a:t> la </a:t>
            </a:r>
            <a:r>
              <a:rPr lang="en-US" b="1" u="sng" dirty="0" err="1"/>
              <a:t>Vacuna</a:t>
            </a:r>
            <a:r>
              <a:rPr lang="en-US" b="1" u="sng" dirty="0"/>
              <a:t> Contra la Gripe (</a:t>
            </a:r>
            <a:r>
              <a:rPr lang="en-US" b="1" u="sng" dirty="0" err="1"/>
              <a:t>pagina</a:t>
            </a:r>
            <a:r>
              <a:rPr lang="en-US" b="1" u="sng" dirty="0"/>
              <a:t> 4 del </a:t>
            </a:r>
            <a:r>
              <a:rPr lang="en-US" b="1" u="sng" dirty="0" err="1"/>
              <a:t>cuadernillo</a:t>
            </a:r>
            <a:r>
              <a:rPr lang="en-US" b="1" u="sng" dirty="0"/>
              <a:t>) </a:t>
            </a:r>
            <a:endParaRPr lang="en-US" dirty="0"/>
          </a:p>
          <a:p>
            <a:r>
              <a:rPr lang="es-MX" dirty="0"/>
              <a:t>Diga: Frecuentemente llamamos a la vacuna contra el </a:t>
            </a:r>
            <a:r>
              <a:rPr lang="es-MX" dirty="0" err="1"/>
              <a:t>flu</a:t>
            </a:r>
            <a:r>
              <a:rPr lang="es-MX" dirty="0"/>
              <a:t> “</a:t>
            </a:r>
            <a:r>
              <a:rPr lang="es-MX" dirty="0" err="1"/>
              <a:t>flu</a:t>
            </a:r>
            <a:r>
              <a:rPr lang="es-MX" dirty="0"/>
              <a:t> </a:t>
            </a:r>
            <a:r>
              <a:rPr lang="es-MX" dirty="0" err="1"/>
              <a:t>shot</a:t>
            </a:r>
            <a:r>
              <a:rPr lang="es-MX" dirty="0"/>
              <a:t>” o “inyección del </a:t>
            </a:r>
            <a:r>
              <a:rPr lang="es-MX" dirty="0" err="1" smtClean="0"/>
              <a:t>flu</a:t>
            </a:r>
            <a:r>
              <a:rPr lang="es-MX" dirty="0" smtClean="0"/>
              <a:t>.” </a:t>
            </a:r>
          </a:p>
          <a:p>
            <a:r>
              <a:rPr lang="es-MX" dirty="0" smtClean="0"/>
              <a:t>Pregunte</a:t>
            </a:r>
            <a:r>
              <a:rPr lang="es-MX" dirty="0"/>
              <a:t>: “¿Porque seria importante para su</a:t>
            </a:r>
            <a:r>
              <a:rPr lang="es-MX" b="1" dirty="0"/>
              <a:t> familia </a:t>
            </a:r>
            <a:r>
              <a:rPr lang="es-MX" dirty="0"/>
              <a:t>ponerse también la vacuna contra la gripe si usted ya se la va a poner?”</a:t>
            </a:r>
          </a:p>
          <a:p>
            <a:r>
              <a:rPr lang="es-MX" dirty="0"/>
              <a:t>Enfatice en su platica que su familia sale de casa y se expone a otra gente en publico que a la vez pueda exponerla al </a:t>
            </a:r>
            <a:r>
              <a:rPr lang="es-MX" dirty="0" err="1"/>
              <a:t>flu</a:t>
            </a:r>
            <a:r>
              <a:rPr lang="es-MX" dirty="0"/>
              <a:t>.</a:t>
            </a:r>
          </a:p>
          <a:p>
            <a:r>
              <a:rPr lang="es-MX" dirty="0"/>
              <a:t>Diga: “Las vacunas contra el </a:t>
            </a:r>
            <a:r>
              <a:rPr lang="es-MX" dirty="0" err="1"/>
              <a:t>flu</a:t>
            </a:r>
            <a:r>
              <a:rPr lang="es-MX" dirty="0"/>
              <a:t> es </a:t>
            </a:r>
            <a:r>
              <a:rPr lang="es-MX" b="1" dirty="0"/>
              <a:t>la forma número uno para prevenir la gripe</a:t>
            </a:r>
            <a:r>
              <a:rPr lang="es-MX" dirty="0"/>
              <a:t>. Son seguras y efectivas.  Lavarse las manos y toser o estornudar en la parte interior del codo son buenas practicas de salud para prevenir enfermedades en general, incluyendo la gripe. Sin embargo, nada funciona tan efectivamente previniendo el </a:t>
            </a:r>
            <a:r>
              <a:rPr lang="es-MX" dirty="0" err="1"/>
              <a:t>flu</a:t>
            </a:r>
            <a:r>
              <a:rPr lang="es-MX" dirty="0"/>
              <a:t> como la vacuna contra el </a:t>
            </a:r>
            <a:r>
              <a:rPr lang="es-MX" dirty="0" err="1"/>
              <a:t>flu</a:t>
            </a:r>
            <a:r>
              <a:rPr lang="es-MX" dirty="0"/>
              <a:t>.”  </a:t>
            </a:r>
          </a:p>
          <a:p>
            <a:endParaRPr lang="es-MX" dirty="0"/>
          </a:p>
          <a:p>
            <a:r>
              <a:rPr lang="es-MX" dirty="0"/>
              <a:t>Enfatice que la vacuna contra la gripe o </a:t>
            </a:r>
            <a:r>
              <a:rPr lang="es-MX" dirty="0" err="1"/>
              <a:t>flu</a:t>
            </a:r>
            <a:r>
              <a:rPr lang="es-MX" dirty="0"/>
              <a:t> es la forma número uno de prevenir el </a:t>
            </a:r>
            <a:r>
              <a:rPr lang="es-MX" dirty="0" err="1"/>
              <a:t>flu</a:t>
            </a:r>
            <a:r>
              <a:rPr lang="es-MX" dirty="0"/>
              <a:t> </a:t>
            </a:r>
            <a:r>
              <a:rPr lang="es-MX" i="1" dirty="0"/>
              <a:t>(esta será una de las preguntas en el examen).</a:t>
            </a:r>
            <a:r>
              <a:rPr lang="es-MX" dirty="0"/>
              <a:t> </a:t>
            </a:r>
          </a:p>
          <a:p>
            <a:endParaRPr lang="es-MX" noProof="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2- </a:t>
            </a:r>
            <a:r>
              <a:rPr lang="en-US" b="1" u="sng" dirty="0" err="1"/>
              <a:t>Presentaciones</a:t>
            </a:r>
            <a:r>
              <a:rPr lang="en-US" b="1" u="sng" dirty="0"/>
              <a:t> (</a:t>
            </a:r>
            <a:r>
              <a:rPr lang="en-US" b="1" u="sng" dirty="0" err="1"/>
              <a:t>Pagina</a:t>
            </a:r>
            <a:r>
              <a:rPr lang="en-US" b="1" u="sng" dirty="0"/>
              <a:t> 1 del </a:t>
            </a:r>
            <a:r>
              <a:rPr lang="en-US" b="1" u="sng" dirty="0" err="1"/>
              <a:t>Cuadernillo</a:t>
            </a:r>
            <a:r>
              <a:rPr lang="en-US" b="1" u="sng" dirty="0"/>
              <a:t>)</a:t>
            </a:r>
            <a:endParaRPr lang="en-US" sz="1100" dirty="0"/>
          </a:p>
          <a:p>
            <a:r>
              <a:rPr lang="es-MX" b="1" dirty="0"/>
              <a:t>Preséntese usted mismo. </a:t>
            </a:r>
            <a:r>
              <a:rPr lang="es-MX" dirty="0"/>
              <a:t>De su nombre, su posición y el nombre de la organización que representa.  Provea cualquier información adicional acerca de su organización que quiera compartir. En seguida, ofrezca un ejercicio como introducción. Si tiene un grupo grande, quizá solo quiera ir alrededor pidiendo que se presente cada uno a si mismo. Pídales que le digan si han tenido la vacuna contra la gripe antes para que pueda adaptar su presentación a su grupo. Quizá deba tomar un enfoque diferente con un grupo que ya esta familiarizado con la vacuna contra la gripe que con uno que este ansioso de obtener una vacuna contra la gripe (</a:t>
            </a:r>
            <a:r>
              <a:rPr lang="es-MX" dirty="0" err="1"/>
              <a:t>flu</a:t>
            </a:r>
            <a:r>
              <a:rPr lang="es-MX" dirty="0"/>
              <a:t>). Si tiene un grupo mas pequeño, usted puede hacer un ejercicio como el siguiente::</a:t>
            </a:r>
            <a:endParaRPr lang="es-MX" sz="1100" dirty="0"/>
          </a:p>
          <a:p>
            <a:r>
              <a:rPr lang="es-MX" b="1" dirty="0"/>
              <a:t>Un Ejercicio de Presentación Simple:</a:t>
            </a:r>
            <a:endParaRPr lang="es-MX" sz="1100" dirty="0"/>
          </a:p>
          <a:p>
            <a:pPr lvl="0"/>
            <a:r>
              <a:rPr lang="es-MX" dirty="0"/>
              <a:t>Dígale a la gente que se junte con una persona que no conoce.</a:t>
            </a:r>
            <a:endParaRPr lang="es-MX" sz="1100" dirty="0"/>
          </a:p>
          <a:p>
            <a:pPr lvl="0"/>
            <a:r>
              <a:rPr lang="es-MX" dirty="0"/>
              <a:t>Pídale que entreviste a su compañero para saber:</a:t>
            </a:r>
            <a:endParaRPr lang="es-MX" sz="1100" dirty="0"/>
          </a:p>
          <a:p>
            <a:pPr lvl="1"/>
            <a:r>
              <a:rPr lang="es-MX" dirty="0"/>
              <a:t>Su nombre</a:t>
            </a:r>
          </a:p>
          <a:p>
            <a:pPr lvl="1"/>
            <a:r>
              <a:rPr lang="es-MX" dirty="0"/>
              <a:t>Ocupación </a:t>
            </a:r>
            <a:endParaRPr lang="es-MX" sz="1100" dirty="0"/>
          </a:p>
          <a:p>
            <a:pPr lvl="1"/>
            <a:r>
              <a:rPr lang="es-MX" dirty="0"/>
              <a:t>Si se ha puesto alguna vez la vacuna contra la gripe o no</a:t>
            </a:r>
            <a:endParaRPr lang="es-MX" sz="1100" dirty="0"/>
          </a:p>
          <a:p>
            <a:pPr lvl="0"/>
            <a:r>
              <a:rPr lang="es-MX" dirty="0"/>
              <a:t>Haga que cada persona tome su turno para presente a su compañero al grupo.</a:t>
            </a:r>
            <a:endParaRPr lang="es-MX" sz="110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MX" b="1" u="sng" dirty="0" err="1"/>
              <a:t>Slide</a:t>
            </a:r>
            <a:r>
              <a:rPr lang="es-MX" b="1" u="sng" dirty="0"/>
              <a:t> 20 – ¿Quien Debe Ponerse la Vacuna Contra el </a:t>
            </a:r>
            <a:r>
              <a:rPr lang="es-MX" b="1" u="sng" dirty="0" err="1"/>
              <a:t>flu</a:t>
            </a:r>
            <a:r>
              <a:rPr lang="es-MX" b="1" u="sng" dirty="0"/>
              <a:t>? (Pagina 3 </a:t>
            </a:r>
            <a:r>
              <a:rPr lang="es-MX" b="1" u="sng" dirty="0" err="1"/>
              <a:t>dell</a:t>
            </a:r>
            <a:r>
              <a:rPr lang="es-MX" b="1" u="sng" dirty="0"/>
              <a:t> cuadernillo)</a:t>
            </a:r>
            <a:endParaRPr lang="es-MX" sz="1100" dirty="0"/>
          </a:p>
          <a:p>
            <a:r>
              <a:rPr lang="es-MX" dirty="0"/>
              <a:t>Diga: “La vacuna contra el </a:t>
            </a:r>
            <a:r>
              <a:rPr lang="es-MX" dirty="0" err="1"/>
              <a:t>flu</a:t>
            </a:r>
            <a:r>
              <a:rPr lang="es-MX" dirty="0"/>
              <a:t> se recomienda para todo aquel que tenga 6 meses de edad o más. Cualquier persona puede repetir la aplicación de la vacuna contra el </a:t>
            </a:r>
            <a:r>
              <a:rPr lang="es-MX" dirty="0" err="1"/>
              <a:t>flu</a:t>
            </a:r>
            <a:r>
              <a:rPr lang="es-MX" dirty="0"/>
              <a:t> cada año, así que la mayoría de nosotros nos la debiéramos poner. Hay especialmente ciertas personas que deben ponerse la vacuna, debido a que tienen un riesgo mas alto de enfermarse gravemente y tener que ir al hospital o incluso morir a consecuencia del </a:t>
            </a:r>
            <a:r>
              <a:rPr lang="es-MX" dirty="0" err="1"/>
              <a:t>flu</a:t>
            </a:r>
            <a:r>
              <a:rPr lang="es-MX" dirty="0"/>
              <a:t>. Hay también un pequeño grupo que no debería ponerse la vacuna.” </a:t>
            </a:r>
            <a:endParaRPr lang="es-MX" sz="1100" dirty="0"/>
          </a:p>
          <a:p>
            <a:pPr marL="174708" indent="-174708">
              <a:buFont typeface="Arial" panose="020B0604020202020204" pitchFamily="34" charset="0"/>
              <a:buChar char="•"/>
            </a:pPr>
            <a:r>
              <a:rPr lang="es-MX" dirty="0"/>
              <a:t>La aplicación de la vacuna contra el </a:t>
            </a:r>
            <a:r>
              <a:rPr lang="es-MX" dirty="0" err="1"/>
              <a:t>flu</a:t>
            </a:r>
            <a:r>
              <a:rPr lang="es-MX" dirty="0"/>
              <a:t> puede provoca a dolorimiento en el brazo y fiebre ligera después de la inyección. Estos síntomas son variados y son significativamente mas ligeros y de corta duración que el real </a:t>
            </a:r>
            <a:r>
              <a:rPr lang="es-MX" dirty="0" err="1"/>
              <a:t>flu</a:t>
            </a:r>
            <a:r>
              <a:rPr lang="es-MX" dirty="0"/>
              <a:t>. Este tipo de reacción muestra que la vacuna esta funcionando, haciendo lo que tiene que hacer-entrenando al cuerpo para pelear contra el </a:t>
            </a:r>
            <a:r>
              <a:rPr lang="es-MX" dirty="0" err="1"/>
              <a:t>flu</a:t>
            </a:r>
            <a:r>
              <a:rPr lang="es-MX" dirty="0"/>
              <a:t>. Esto no significa que alguno no debiera ponerse la vacuna. </a:t>
            </a:r>
          </a:p>
          <a:p>
            <a:pPr marL="174708" indent="-174708">
              <a:buFont typeface="Arial" panose="020B0604020202020204" pitchFamily="34" charset="0"/>
              <a:buChar char="•"/>
            </a:pPr>
            <a:r>
              <a:rPr lang="es-MX" dirty="0"/>
              <a:t>Sin embargo, si usted ha tenido una reacción severa a la vacuna contra el </a:t>
            </a:r>
            <a:r>
              <a:rPr lang="es-MX" dirty="0" err="1"/>
              <a:t>flu</a:t>
            </a:r>
            <a:r>
              <a:rPr lang="es-MX" dirty="0"/>
              <a:t> en el pasado, usted no debe ponérsela. Afortunadamente, tales reacciones alérgicas que amenaza la vida, son muy raras. Los signos de seria reacción alérgica son:</a:t>
            </a:r>
          </a:p>
          <a:p>
            <a:pPr marL="640594" lvl="1" indent="-174708">
              <a:buFont typeface="Arial" panose="020B0604020202020204" pitchFamily="34" charset="0"/>
              <a:buChar char="•"/>
            </a:pPr>
            <a:r>
              <a:rPr lang="es-MX" dirty="0"/>
              <a:t>Problemas de respiración</a:t>
            </a:r>
          </a:p>
          <a:p>
            <a:pPr marL="640594" lvl="1" indent="-174708">
              <a:buFont typeface="Arial" panose="020B0604020202020204" pitchFamily="34" charset="0"/>
              <a:buChar char="•"/>
            </a:pPr>
            <a:r>
              <a:rPr lang="es-MX" dirty="0"/>
              <a:t>Ronquera o sibilancias</a:t>
            </a:r>
          </a:p>
          <a:p>
            <a:pPr marL="640594" lvl="1" indent="-174708">
              <a:buFont typeface="Arial" panose="020B0604020202020204" pitchFamily="34" charset="0"/>
              <a:buChar char="•"/>
            </a:pPr>
            <a:r>
              <a:rPr lang="es-MX" dirty="0"/>
              <a:t>urticaria</a:t>
            </a:r>
          </a:p>
          <a:p>
            <a:pPr marL="640594" lvl="1" indent="-174708">
              <a:buFont typeface="Arial" panose="020B0604020202020204" pitchFamily="34" charset="0"/>
              <a:buChar char="•"/>
            </a:pPr>
            <a:r>
              <a:rPr lang="es-MX" dirty="0"/>
              <a:t>palidez</a:t>
            </a:r>
          </a:p>
          <a:p>
            <a:pPr marL="640594" lvl="1" indent="-174708">
              <a:buFont typeface="Arial" panose="020B0604020202020204" pitchFamily="34" charset="0"/>
              <a:buChar char="•"/>
            </a:pPr>
            <a:r>
              <a:rPr lang="es-MX" dirty="0"/>
              <a:t>Debilidad</a:t>
            </a:r>
          </a:p>
          <a:p>
            <a:pPr marL="640594" lvl="1" indent="-174708">
              <a:buFont typeface="Arial" panose="020B0604020202020204" pitchFamily="34" charset="0"/>
              <a:buChar char="•"/>
            </a:pPr>
            <a:r>
              <a:rPr lang="es-MX" dirty="0"/>
              <a:t>Ritmo cardiaco acelerado</a:t>
            </a:r>
          </a:p>
          <a:p>
            <a:pPr marL="640594" lvl="1" indent="-174708">
              <a:buFont typeface="Arial" panose="020B0604020202020204" pitchFamily="34" charset="0"/>
              <a:buChar char="•"/>
            </a:pPr>
            <a:r>
              <a:rPr lang="es-MX" dirty="0"/>
              <a:t>mareo </a:t>
            </a:r>
          </a:p>
          <a:p>
            <a:r>
              <a:rPr lang="es-MX" dirty="0"/>
              <a:t> </a:t>
            </a:r>
          </a:p>
          <a:p>
            <a:r>
              <a:rPr lang="es-MX" dirty="0"/>
              <a:t>Si ellas ocurren, aparecen dentro de unos pocos minutos a unas pocas horas después de la aplicación. Estas reacciones pueden ocurrir mas probablemente en personas con una alergia severa a un ingrediente presente en la vacuna.</a:t>
            </a:r>
            <a:r>
              <a:rPr lang="es-MX" b="1" dirty="0"/>
              <a:t> </a:t>
            </a:r>
            <a:endParaRPr lang="es-MX"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MX" b="1" u="sng" dirty="0" err="1"/>
              <a:t>Slide</a:t>
            </a:r>
            <a:r>
              <a:rPr lang="es-MX" b="1" u="sng" dirty="0"/>
              <a:t> 21 – ¿Quien No Debe Aplicarse la Vacuna Contra la Gripe? (Pagina 3 del cuadernillo)</a:t>
            </a:r>
            <a:endParaRPr lang="es-MX" dirty="0"/>
          </a:p>
          <a:p>
            <a:r>
              <a:rPr lang="es-MX" dirty="0"/>
              <a:t>Diga: “La gente que no debe ponerse la vacuna contra el </a:t>
            </a:r>
            <a:r>
              <a:rPr lang="es-MX" dirty="0" err="1"/>
              <a:t>flu</a:t>
            </a:r>
            <a:r>
              <a:rPr lang="es-MX" dirty="0"/>
              <a:t> son aquellos que tienen una reacción alérgica severa a alguno de los ingredientes presentes en la vacuna o cualquiera que halla tenido un reacción severa a la vacuna contra el </a:t>
            </a:r>
            <a:r>
              <a:rPr lang="es-MX" dirty="0" err="1"/>
              <a:t>flu</a:t>
            </a:r>
            <a:r>
              <a:rPr lang="es-MX" dirty="0"/>
              <a:t> en el pasado. </a:t>
            </a:r>
          </a:p>
          <a:p>
            <a:r>
              <a:rPr lang="es-MX" dirty="0"/>
              <a:t>La gente con alergia al huevo puede aplicarse la vacuna sin problema. Sin embargo, si a una persona le preocupa tener una reacción muy severa, ella puede aplicarse la vacuna en la oficina del doctor (tal como un alergólogo, o medico de cabecera), donde la persona pueda ser monitorizada después de la aplicación.”</a:t>
            </a:r>
          </a:p>
          <a:p>
            <a:pPr lvl="0"/>
            <a:r>
              <a:rPr lang="es-MX" b="1" dirty="0"/>
              <a:t>Nota: </a:t>
            </a:r>
            <a:r>
              <a:rPr lang="es-MX" dirty="0"/>
              <a:t>Porque las reacciones son raras, no enfatice estas partes. Esta información es provista a usted por si le preguntan como saber si se tiene una reacción alérgica, usted pueda compartir esta información. Sin embargo, otra vez, trate de destacar que estas reacciones son muy raras.  </a:t>
            </a:r>
          </a:p>
          <a:p>
            <a:pPr marL="174708" indent="-174708">
              <a:buFont typeface="Arial" panose="020B0604020202020204" pitchFamily="34" charset="0"/>
              <a:buChar char="•"/>
            </a:pPr>
            <a:r>
              <a:rPr lang="es-MX" dirty="0"/>
              <a:t>Algunas personas insisten en que ellas desarrollaron </a:t>
            </a:r>
            <a:r>
              <a:rPr lang="es-MX" dirty="0" err="1"/>
              <a:t>flu</a:t>
            </a:r>
            <a:r>
              <a:rPr lang="es-MX" dirty="0"/>
              <a:t> al ponerse la vacuna en el pasado y lo mejor es no discutir con ellas. Deje que mantengan su opinión, pero enfatice que seria altamente inusual ya que la vacuna no contiene virus vivos en ella.  </a:t>
            </a:r>
            <a:endParaRPr lang="es-MX" sz="1100" dirty="0"/>
          </a:p>
          <a:p>
            <a:pPr marL="174708" indent="-174708">
              <a:buFont typeface="Arial" panose="020B0604020202020204" pitchFamily="34" charset="0"/>
              <a:buChar char="•"/>
            </a:pPr>
            <a:r>
              <a:rPr lang="es-MX" dirty="0"/>
              <a:t>Es importante notar que </a:t>
            </a:r>
            <a:r>
              <a:rPr lang="es-MX" b="1" dirty="0"/>
              <a:t>la vacuna contra el </a:t>
            </a:r>
            <a:r>
              <a:rPr lang="es-MX" b="1" dirty="0" err="1"/>
              <a:t>flu</a:t>
            </a:r>
            <a:r>
              <a:rPr lang="es-MX" b="1" dirty="0"/>
              <a:t> absolutamente no puede causar la enfermedad. </a:t>
            </a:r>
            <a:r>
              <a:rPr lang="es-MX" dirty="0"/>
              <a:t>Una persona puede aplicarse la vacuna y aun así adquirir el </a:t>
            </a:r>
            <a:r>
              <a:rPr lang="es-MX" dirty="0" err="1"/>
              <a:t>flu</a:t>
            </a:r>
            <a:r>
              <a:rPr lang="es-MX" dirty="0"/>
              <a:t>.  Esto no significa que la vacuna les dio el </a:t>
            </a:r>
            <a:r>
              <a:rPr lang="es-MX" dirty="0" err="1"/>
              <a:t>flu</a:t>
            </a:r>
            <a:r>
              <a:rPr lang="es-MX" dirty="0"/>
              <a:t>. </a:t>
            </a:r>
            <a:endParaRPr lang="es-MX" sz="1100" dirty="0"/>
          </a:p>
          <a:p>
            <a:pPr marL="640594" lvl="1" indent="-174708">
              <a:buFont typeface="Arial" panose="020B0604020202020204" pitchFamily="34" charset="0"/>
              <a:buChar char="•"/>
            </a:pPr>
            <a:r>
              <a:rPr lang="es-MX" dirty="0"/>
              <a:t>Le toma al cuerpo 2 semanas para construir sus defensas después de recibir la vacuna. La persona puede enfermarse de </a:t>
            </a:r>
            <a:r>
              <a:rPr lang="es-MX" dirty="0" err="1"/>
              <a:t>flu</a:t>
            </a:r>
            <a:r>
              <a:rPr lang="es-MX" dirty="0"/>
              <a:t> en esas 2 semanas, pero también estará construyendo inmunidad para el resto de la temporada del </a:t>
            </a:r>
            <a:r>
              <a:rPr lang="es-MX" dirty="0" err="1"/>
              <a:t>flu</a:t>
            </a:r>
            <a:r>
              <a:rPr lang="es-MX" dirty="0"/>
              <a:t>.    </a:t>
            </a:r>
            <a:endParaRPr lang="es-MX" sz="1100" dirty="0"/>
          </a:p>
          <a:p>
            <a:pPr marL="640594" lvl="1" indent="-174708">
              <a:buFont typeface="Arial" panose="020B0604020202020204" pitchFamily="34" charset="0"/>
              <a:buChar char="•"/>
            </a:pPr>
            <a:r>
              <a:rPr lang="es-MX" dirty="0"/>
              <a:t>Aun después de 2 semanas, la vacuna no es totalmente efectiva en prevenir el </a:t>
            </a:r>
            <a:r>
              <a:rPr lang="es-MX" dirty="0" err="1"/>
              <a:t>flu</a:t>
            </a:r>
            <a:r>
              <a:rPr lang="es-MX" dirty="0"/>
              <a:t>, pero aun puede ayudar a mantener a una persona fuera del hospital o incluso salvarle la vida, si ella en realidad llega a adquirir el </a:t>
            </a:r>
            <a:r>
              <a:rPr lang="es-MX" dirty="0" err="1"/>
              <a:t>flu</a:t>
            </a:r>
            <a:r>
              <a:rPr lang="es-MX" dirty="0"/>
              <a:t>. </a:t>
            </a:r>
            <a:endParaRPr lang="es-MX" sz="110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a:t>
            </a:r>
            <a:r>
              <a:rPr lang="es-MX" b="1" u="sng" dirty="0" err="1"/>
              <a:t>lide</a:t>
            </a:r>
            <a:r>
              <a:rPr lang="es-MX" b="1" u="sng" dirty="0"/>
              <a:t> 22 - ¿Sabia Usted? (Pagina 5 del cuadernillo) </a:t>
            </a:r>
            <a:endParaRPr lang="es-MX" dirty="0"/>
          </a:p>
          <a:p>
            <a:r>
              <a:rPr lang="es-MX" dirty="0"/>
              <a:t>Diga: “La vacuna contra el </a:t>
            </a:r>
            <a:r>
              <a:rPr lang="es-MX" dirty="0" err="1"/>
              <a:t>flu</a:t>
            </a:r>
            <a:r>
              <a:rPr lang="es-MX" dirty="0"/>
              <a:t> le enseña a su cuerpo a pelear contra el </a:t>
            </a:r>
            <a:r>
              <a:rPr lang="es-MX" dirty="0" err="1"/>
              <a:t>flu</a:t>
            </a:r>
            <a:r>
              <a:rPr lang="es-MX" dirty="0"/>
              <a:t>. Le enseña a su sistema inmunológico, la parte de su cuerpo que pelea las enfermedades, a reconocer y destruir el virus del </a:t>
            </a:r>
            <a:r>
              <a:rPr lang="es-MX" dirty="0" err="1"/>
              <a:t>flu</a:t>
            </a:r>
            <a:r>
              <a:rPr lang="es-MX" dirty="0"/>
              <a:t>. </a:t>
            </a:r>
            <a:r>
              <a:rPr lang="es-MX" dirty="0" err="1"/>
              <a:t>Asi</a:t>
            </a:r>
            <a:r>
              <a:rPr lang="es-MX" dirty="0"/>
              <a:t> que, se espera que si la persona que ha recibido la vacuna entra en contacto con el virus del </a:t>
            </a:r>
            <a:r>
              <a:rPr lang="es-MX" dirty="0" err="1"/>
              <a:t>flu</a:t>
            </a:r>
            <a:r>
              <a:rPr lang="es-MX" dirty="0"/>
              <a:t>, su cuerpo reconocerá exactamente lo que es y destruirá a los gérmenes del </a:t>
            </a:r>
            <a:r>
              <a:rPr lang="es-MX" dirty="0" err="1"/>
              <a:t>flu</a:t>
            </a:r>
            <a:r>
              <a:rPr lang="es-MX" dirty="0"/>
              <a:t> antes que la enfermen. A veces la vacuna no es suficiente para mantener a la personar sin adquirir el </a:t>
            </a:r>
            <a:r>
              <a:rPr lang="es-MX" dirty="0" err="1"/>
              <a:t>flu</a:t>
            </a:r>
            <a:r>
              <a:rPr lang="es-MX" dirty="0"/>
              <a:t>, pero en ese caso la vacuna puede ayudar al cuerpo a pelear el </a:t>
            </a:r>
            <a:r>
              <a:rPr lang="es-MX" dirty="0" err="1"/>
              <a:t>flu</a:t>
            </a:r>
            <a:r>
              <a:rPr lang="es-MX" dirty="0"/>
              <a:t> lo suficiente para mantener a alguien fuera del hospital o para que no muera. Es importante adquirir una nueva vacuna cada año, porque cada año el virus de la influenza cambia. Nos ponemos una vacuna cada año, para enseñarle a nuestro cuerpo a pelear la nueva versión del virus. Las vacunas están disponibles típicamente en Septiembre o al comienzo de Octubre, que es cuando inicia la temporada del </a:t>
            </a:r>
            <a:r>
              <a:rPr lang="es-MX" dirty="0" err="1"/>
              <a:t>flu</a:t>
            </a:r>
            <a:r>
              <a:rPr lang="es-MX" dirty="0"/>
              <a:t>. Obtenga la vacuna tempranamente, pero también sepa que nunca es demasiado tarde. La vacuna contra el </a:t>
            </a:r>
            <a:r>
              <a:rPr lang="es-MX" dirty="0" err="1"/>
              <a:t>flu</a:t>
            </a:r>
            <a:r>
              <a:rPr lang="es-MX" dirty="0"/>
              <a:t> absolutamente no será la causa de que se enferme.</a:t>
            </a:r>
            <a:r>
              <a:rPr lang="en-US" dirty="0"/>
              <a:t>”</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MX" b="1" u="sng" dirty="0" err="1"/>
              <a:t>Slide</a:t>
            </a:r>
            <a:r>
              <a:rPr lang="es-MX" b="1" u="sng" dirty="0"/>
              <a:t> 23 – Revisemos (Pagina 5 del cuadernillo)</a:t>
            </a:r>
            <a:endParaRPr lang="es-MX" dirty="0"/>
          </a:p>
          <a:p>
            <a:r>
              <a:rPr lang="es-MX" dirty="0"/>
              <a:t>Diga: “Por favor valla a la pagina 5 en su libro de lecciones. Vea las preguntas debajo de ¿Verdadero o Falso? Circule la respuesta correcta como yo valla leyendo la pregunta:</a:t>
            </a:r>
          </a:p>
          <a:p>
            <a:pPr marL="232943" indent="-232943">
              <a:buFont typeface="+mj-lt"/>
              <a:buAutoNum type="arabicPeriod"/>
            </a:pPr>
            <a:r>
              <a:rPr lang="es-MX" dirty="0"/>
              <a:t>La vacuna contra el </a:t>
            </a:r>
            <a:r>
              <a:rPr lang="es-MX" dirty="0" err="1"/>
              <a:t>flu</a:t>
            </a:r>
            <a:r>
              <a:rPr lang="es-MX" dirty="0"/>
              <a:t> me protegerá de un resfriado.  Circule V si piensa que esto es verdad o F si piensa que esto es falso.</a:t>
            </a:r>
          </a:p>
          <a:p>
            <a:pPr marL="232943" indent="-232943">
              <a:buFont typeface="+mj-lt"/>
              <a:buAutoNum type="arabicPeriod"/>
            </a:pPr>
            <a:r>
              <a:rPr lang="es-MX" dirty="0"/>
              <a:t>La vacuna contra el </a:t>
            </a:r>
            <a:r>
              <a:rPr lang="es-MX" dirty="0" err="1"/>
              <a:t>flu</a:t>
            </a:r>
            <a:r>
              <a:rPr lang="es-MX" dirty="0"/>
              <a:t> le protegerá contra el </a:t>
            </a:r>
            <a:r>
              <a:rPr lang="es-MX" dirty="0" err="1"/>
              <a:t>flu</a:t>
            </a:r>
            <a:r>
              <a:rPr lang="es-MX" dirty="0"/>
              <a:t>. Marque V o F.</a:t>
            </a:r>
          </a:p>
          <a:p>
            <a:pPr marL="232943" indent="-232943">
              <a:buFont typeface="+mj-lt"/>
              <a:buAutoNum type="arabicPeriod"/>
            </a:pPr>
            <a:r>
              <a:rPr lang="es-MX" dirty="0"/>
              <a:t>El </a:t>
            </a:r>
            <a:r>
              <a:rPr lang="es-MX" dirty="0" err="1"/>
              <a:t>flu</a:t>
            </a:r>
            <a:r>
              <a:rPr lang="es-MX" dirty="0"/>
              <a:t> </a:t>
            </a:r>
            <a:r>
              <a:rPr lang="es-MX" u="sng" dirty="0"/>
              <a:t>siempre </a:t>
            </a:r>
            <a:r>
              <a:rPr lang="es-MX" dirty="0"/>
              <a:t>causa vomito.</a:t>
            </a:r>
          </a:p>
          <a:p>
            <a:pPr marL="232943" indent="-232943">
              <a:buFont typeface="+mj-lt"/>
              <a:buAutoNum type="arabicPeriod"/>
            </a:pPr>
            <a:r>
              <a:rPr lang="es-MX" dirty="0"/>
              <a:t>El </a:t>
            </a:r>
            <a:r>
              <a:rPr lang="es-MX" dirty="0" err="1"/>
              <a:t>flu</a:t>
            </a:r>
            <a:r>
              <a:rPr lang="es-MX" dirty="0"/>
              <a:t> causa fiebre, escalofrió, tos, y dolor de cuerpo. Usted se sentirá muy enfermo por 7 días.</a:t>
            </a:r>
          </a:p>
          <a:p>
            <a:pPr marL="232943" indent="-232943">
              <a:buFont typeface="+mj-lt"/>
              <a:buAutoNum type="arabicPeriod"/>
            </a:pPr>
            <a:r>
              <a:rPr lang="es-MX" dirty="0"/>
              <a:t>Bebes recién nacidos deben aplicarse la vacuna contra el </a:t>
            </a:r>
            <a:r>
              <a:rPr lang="es-MX" dirty="0" err="1"/>
              <a:t>flu</a:t>
            </a:r>
            <a:r>
              <a:rPr lang="es-MX" dirty="0"/>
              <a:t>. </a:t>
            </a:r>
          </a:p>
          <a:p>
            <a:endParaRPr lang="es-MX" dirty="0"/>
          </a:p>
          <a:p>
            <a:r>
              <a:rPr lang="es-MX" dirty="0"/>
              <a:t>Ahora, corrijamos este pequeño examen.”(Usted puede preguntar al grupo cual es la respuesta correcta y porque, antes de darles la respuesta correcta.) </a:t>
            </a:r>
          </a:p>
          <a:p>
            <a:r>
              <a:rPr lang="es-MX" dirty="0"/>
              <a:t>“1. Es falsa. Si usted recuerda, como la vacuna contra el </a:t>
            </a:r>
            <a:r>
              <a:rPr lang="es-MX" dirty="0" err="1"/>
              <a:t>flu</a:t>
            </a:r>
            <a:r>
              <a:rPr lang="es-MX" dirty="0"/>
              <a:t> solo le protege a usted contra el </a:t>
            </a:r>
            <a:r>
              <a:rPr lang="es-MX" dirty="0" err="1"/>
              <a:t>flu</a:t>
            </a:r>
            <a:r>
              <a:rPr lang="es-MX" dirty="0"/>
              <a:t>, no le protege de otras enfermedades. Así que, si usted marco F, esta correcta.</a:t>
            </a:r>
          </a:p>
          <a:p>
            <a:r>
              <a:rPr lang="es-MX" dirty="0"/>
              <a:t>2. Es Verdadero.</a:t>
            </a:r>
          </a:p>
          <a:p>
            <a:r>
              <a:rPr lang="es-MX" dirty="0"/>
              <a:t>3. Es Falsa. Los niños tienen vomito con frecuencia con el </a:t>
            </a:r>
            <a:r>
              <a:rPr lang="es-MX" dirty="0" err="1"/>
              <a:t>flu</a:t>
            </a:r>
            <a:r>
              <a:rPr lang="es-MX" dirty="0"/>
              <a:t>, pero no siempre y los adultos a veces tienen vomito, pero no comúnmente. </a:t>
            </a:r>
          </a:p>
          <a:p>
            <a:r>
              <a:rPr lang="es-MX" dirty="0"/>
              <a:t>4. Es Verdadera.</a:t>
            </a:r>
          </a:p>
          <a:p>
            <a:r>
              <a:rPr lang="es-MX" dirty="0"/>
              <a:t>5. Es Falsa. Los recién nacidos son demasiado pequeños para la aplicación de la vacuna contra el </a:t>
            </a:r>
            <a:r>
              <a:rPr lang="es-MX" dirty="0" err="1"/>
              <a:t>flu</a:t>
            </a:r>
            <a:r>
              <a:rPr lang="es-MX" dirty="0"/>
              <a:t>. Ellos dependen en que todos a su alrededor se vacunen para protegerlos contra el </a:t>
            </a:r>
            <a:r>
              <a:rPr lang="es-MX" dirty="0" err="1"/>
              <a:t>flu</a:t>
            </a:r>
            <a:r>
              <a:rPr lang="es-MX" dirty="0"/>
              <a:t>.”</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24 – ¿Donde Puedo Adquirir una Vacuna Contra la Gripe o </a:t>
            </a:r>
            <a:r>
              <a:rPr lang="es-MX" b="1" u="sng" dirty="0" err="1"/>
              <a:t>Flu</a:t>
            </a:r>
            <a:r>
              <a:rPr lang="es-MX" b="1" u="sng" dirty="0"/>
              <a:t>? (Pagina 5 del cuadernillo)</a:t>
            </a:r>
            <a:endParaRPr lang="es-MX" dirty="0"/>
          </a:p>
          <a:p>
            <a:r>
              <a:rPr lang="es-MX" dirty="0"/>
              <a:t>Si no se han hecho arreglos para proporcionar vacunas a los participantes al final del taller, seria de ayuda que investigara usted los lugares y horarios de las clínicas de </a:t>
            </a:r>
            <a:r>
              <a:rPr lang="es-MX" dirty="0" err="1"/>
              <a:t>flu</a:t>
            </a:r>
            <a:r>
              <a:rPr lang="es-MX" dirty="0"/>
              <a:t> del área, especialmente los puestos de vacunación masiva del Departamento de Salud de Arkansas en su condado. Comparta cualquier información que tenga acerca de los lugares de vacunación más cercanos o dirija a la gente a contactar su clínica local o de salud más cercana donde puedan adquirir vacunas contra el </a:t>
            </a:r>
            <a:r>
              <a:rPr lang="es-MX" dirty="0" err="1"/>
              <a:t>flu</a:t>
            </a:r>
            <a:r>
              <a:rPr lang="es-MX" dirty="0"/>
              <a:t>. Si no va a proveer vacunas contra el </a:t>
            </a:r>
            <a:r>
              <a:rPr lang="es-MX" dirty="0" err="1"/>
              <a:t>flu</a:t>
            </a:r>
            <a:r>
              <a:rPr lang="es-MX" dirty="0"/>
              <a:t> a los participantes al final del taller, y si usted de antemano ha adquirido cupones gratis para vacunas contra el </a:t>
            </a:r>
            <a:r>
              <a:rPr lang="es-MX" dirty="0" err="1"/>
              <a:t>flu</a:t>
            </a:r>
            <a:r>
              <a:rPr lang="es-MX" dirty="0"/>
              <a:t> para sus participantes, podría también repartir los cupones si aun no lo ha hecho.  </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25 – </a:t>
            </a:r>
            <a:r>
              <a:rPr lang="en-US" b="1" u="sng" dirty="0" err="1"/>
              <a:t>Todos</a:t>
            </a:r>
            <a:r>
              <a:rPr lang="en-US" b="1" u="sng" dirty="0"/>
              <a:t> </a:t>
            </a:r>
            <a:r>
              <a:rPr lang="en-US" b="1" u="sng" dirty="0" err="1"/>
              <a:t>Tenemos</a:t>
            </a:r>
            <a:r>
              <a:rPr lang="en-US" b="1" u="sng" dirty="0"/>
              <a:t> </a:t>
            </a:r>
            <a:r>
              <a:rPr lang="en-US" b="1" u="sng" dirty="0" err="1"/>
              <a:t>Una</a:t>
            </a:r>
            <a:r>
              <a:rPr lang="en-US" b="1" u="sng" dirty="0"/>
              <a:t> </a:t>
            </a:r>
            <a:r>
              <a:rPr lang="en-US" b="1" u="sng" dirty="0" err="1"/>
              <a:t>Historia</a:t>
            </a:r>
            <a:r>
              <a:rPr lang="en-US" b="1" u="sng" dirty="0"/>
              <a:t> </a:t>
            </a:r>
            <a:r>
              <a:rPr lang="en-US" b="1" u="sng" dirty="0" err="1"/>
              <a:t>que</a:t>
            </a:r>
            <a:r>
              <a:rPr lang="en-US" b="1" u="sng" dirty="0"/>
              <a:t> </a:t>
            </a:r>
            <a:r>
              <a:rPr lang="en-US" b="1" u="sng" dirty="0" err="1"/>
              <a:t>Contar</a:t>
            </a:r>
            <a:r>
              <a:rPr lang="en-US" b="1" u="sng" dirty="0"/>
              <a:t> (</a:t>
            </a:r>
            <a:r>
              <a:rPr lang="en-US" b="1" u="sng" dirty="0" err="1"/>
              <a:t>Pagina</a:t>
            </a:r>
            <a:r>
              <a:rPr lang="en-US" b="1" u="sng" dirty="0"/>
              <a:t> 6&amp;7 del </a:t>
            </a:r>
            <a:r>
              <a:rPr lang="en-US" b="1" u="sng" dirty="0" err="1"/>
              <a:t>cuadernillo</a:t>
            </a:r>
            <a:r>
              <a:rPr lang="en-US" b="1" u="sng" dirty="0"/>
              <a:t>)</a:t>
            </a:r>
            <a:endParaRPr lang="en-US" dirty="0"/>
          </a:p>
          <a:p>
            <a:r>
              <a:rPr lang="es-MX" dirty="0"/>
              <a:t>Pida a los participantes ir a la pagina 6 y 7 y que lean la historias. Una vez que usted vea que han terminado, pregunte:  “Quisiera alguien compartir algo relacionado con el </a:t>
            </a:r>
            <a:r>
              <a:rPr lang="es-MX" dirty="0" err="1"/>
              <a:t>flu</a:t>
            </a:r>
            <a:r>
              <a:rPr lang="es-MX" dirty="0"/>
              <a:t> o la vacuna contra el </a:t>
            </a:r>
            <a:r>
              <a:rPr lang="es-MX" dirty="0" err="1"/>
              <a:t>flu</a:t>
            </a:r>
            <a:r>
              <a:rPr lang="es-MX" dirty="0"/>
              <a:t>?” Si usted tiene una que quiera compartir, este es un buen momento para hacerlo.  </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26 – Hablemos (Página 8 del cuadernillo)</a:t>
            </a:r>
            <a:endParaRPr lang="es-MX" dirty="0"/>
          </a:p>
          <a:p>
            <a:r>
              <a:rPr lang="es-MX" dirty="0"/>
              <a:t>Pregunte “Ha hablado acerca de la vacuna contra el </a:t>
            </a:r>
            <a:r>
              <a:rPr lang="es-MX" dirty="0" err="1"/>
              <a:t>flu</a:t>
            </a:r>
            <a:r>
              <a:rPr lang="es-MX" dirty="0"/>
              <a:t> con su doctor? ¿Que dicen su familia y amigos acerca de la vacuna contra el </a:t>
            </a:r>
            <a:r>
              <a:rPr lang="es-MX" dirty="0" err="1"/>
              <a:t>flu</a:t>
            </a:r>
            <a:r>
              <a:rPr lang="es-MX" dirty="0"/>
              <a:t>? ¿Que piensa usted acerca de la vacuna contra el </a:t>
            </a:r>
            <a:r>
              <a:rPr lang="es-MX" dirty="0" err="1"/>
              <a:t>flu</a:t>
            </a:r>
            <a:r>
              <a:rPr lang="es-MX" dirty="0"/>
              <a:t>?” Empiece aquí un dialogo acerca de la vacuna contra el </a:t>
            </a:r>
            <a:r>
              <a:rPr lang="es-MX" dirty="0" err="1"/>
              <a:t>flu</a:t>
            </a:r>
            <a:r>
              <a:rPr lang="es-MX" dirty="0"/>
              <a:t>. Mire el adendum para información adicional acerca de posibles problemas que puedan salir y los recursos adicionales para las respuestas.</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27 – Gracias!</a:t>
            </a:r>
            <a:endParaRPr lang="en-US" dirty="0"/>
          </a:p>
          <a:p>
            <a:r>
              <a:rPr lang="es-MX" dirty="0"/>
              <a:t>Diga “Nos gustaría agradecer a la Coalición Acción Para la Inmunización de Arkansas y al Departamento de Salud de Arkansas por hacer posible este taller.  </a:t>
            </a:r>
          </a:p>
          <a:p>
            <a:r>
              <a:rPr lang="es-MX" dirty="0"/>
              <a:t>Antes de irse, nos gustaría que usted llene esta hoja final ¿Qué Aprendí? (Pase la hoja en este momento.) Las preguntas son las mismas que se hicieron en la actividad de calentamiento, pero queremos que las responda esta vez, para saber que aprendió usted hoy. Por favor conteste las preguntas ‘¿Que aprendió?’  y gracias por venir.”</a:t>
            </a:r>
          </a:p>
          <a:p>
            <a:r>
              <a:rPr lang="es-MX" dirty="0"/>
              <a:t>Si es aplicable, diga: “Si le gustaría obtener su vacuna contra el </a:t>
            </a:r>
            <a:r>
              <a:rPr lang="es-MX" dirty="0" err="1"/>
              <a:t>flu</a:t>
            </a:r>
            <a:r>
              <a:rPr lang="es-MX" dirty="0"/>
              <a:t> antes de irse, tenemos mesas preparadas con personal de la clínica o farmacia ___________ en la parte de atrás del cuarto para </a:t>
            </a:r>
            <a:r>
              <a:rPr lang="es-MX"/>
              <a:t>administrarselas a usted.“</a:t>
            </a:r>
            <a:endParaRPr lang="es-MX"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3 – </a:t>
            </a:r>
            <a:r>
              <a:rPr lang="es-MX" b="1" u="sng" dirty="0" err="1"/>
              <a:t>Descripcion</a:t>
            </a:r>
            <a:r>
              <a:rPr lang="es-MX" b="1" u="sng" dirty="0"/>
              <a:t> General</a:t>
            </a:r>
            <a:endParaRPr lang="es-MX" dirty="0"/>
          </a:p>
          <a:p>
            <a:r>
              <a:rPr lang="es-MX" dirty="0"/>
              <a:t>Diga: “Hoy, vamos a estar hablando acerca de:</a:t>
            </a:r>
          </a:p>
          <a:p>
            <a:pPr marL="174708" indent="-174708">
              <a:buFont typeface="Arial" panose="020B0604020202020204" pitchFamily="34" charset="0"/>
              <a:buChar char="•"/>
            </a:pPr>
            <a:r>
              <a:rPr lang="es-MX" dirty="0"/>
              <a:t>Lo que es realmente la gripe</a:t>
            </a:r>
          </a:p>
          <a:p>
            <a:pPr marL="174708" indent="-174708">
              <a:buFont typeface="Arial" panose="020B0604020202020204" pitchFamily="34" charset="0"/>
              <a:buChar char="•"/>
            </a:pPr>
            <a:r>
              <a:rPr lang="es-MX" dirty="0"/>
              <a:t>Como mantener a su familia sin enfermarse</a:t>
            </a:r>
          </a:p>
          <a:p>
            <a:pPr marL="174708" indent="-174708">
              <a:buFont typeface="Arial" panose="020B0604020202020204" pitchFamily="34" charset="0"/>
              <a:buChar char="•"/>
            </a:pPr>
            <a:r>
              <a:rPr lang="es-MX" dirty="0"/>
              <a:t>Que debe hacer si se enferma</a:t>
            </a:r>
          </a:p>
          <a:p>
            <a:pPr marL="174708" indent="-174708">
              <a:buFont typeface="Arial" panose="020B0604020202020204" pitchFamily="34" charset="0"/>
              <a:buChar char="•"/>
            </a:pPr>
            <a:r>
              <a:rPr lang="es-MX" dirty="0"/>
              <a:t>Hablaremos acerca de la vacuna de la gripe</a:t>
            </a:r>
          </a:p>
          <a:p>
            <a:pPr marL="174708" indent="-174708">
              <a:buFont typeface="Arial" panose="020B0604020202020204" pitchFamily="34" charset="0"/>
              <a:buChar char="•"/>
            </a:pPr>
            <a:r>
              <a:rPr lang="es-MX" dirty="0"/>
              <a:t>Hablaremos acerca de algunas experiencias con la gripe y preocupaciones que usted tenga acerca de la vacuna</a:t>
            </a:r>
          </a:p>
          <a:p>
            <a:r>
              <a:rPr lang="es-MX" dirty="0"/>
              <a:t>Pero, antes de empezar, nos gustaría saber mas acerca de lo que usted ya sabe acerca de la gripe y la vacuna de la gripe, así que le pediré que haga esta “actividad de calentamiento.”</a:t>
            </a:r>
          </a:p>
          <a:p>
            <a:r>
              <a:rPr lang="es-MX" dirty="0"/>
              <a:t>Reparta la hoja de actividad de calentamiento. Considere leer cada pregunta en voz alta en caso de que alguien tenga dificultad al leer las preguntas. De suficiente tiempo a que ellos la llenen y se la regresen a usted. </a:t>
            </a:r>
          </a:p>
          <a:p>
            <a:r>
              <a:rPr lang="es-MX" dirty="0"/>
              <a:t>Después, refiérase a la lección. Si el cuadernillo con la lecciones no fueron repartidas durante la registración, las repartirá ahora. Asegúrese que cada quien tenga una copia.</a:t>
            </a:r>
          </a:p>
          <a:p>
            <a:endParaRPr lang="es-MX"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4 – ¿</a:t>
            </a:r>
            <a:r>
              <a:rPr lang="en-US" b="1" u="sng" dirty="0" err="1"/>
              <a:t>Que</a:t>
            </a:r>
            <a:r>
              <a:rPr lang="en-US" b="1" u="sng" dirty="0"/>
              <a:t> </a:t>
            </a:r>
            <a:r>
              <a:rPr lang="en-US" b="1" u="sng" dirty="0" err="1"/>
              <a:t>es</a:t>
            </a:r>
            <a:r>
              <a:rPr lang="en-US" b="1" u="sng" dirty="0"/>
              <a:t> la Gripe? (</a:t>
            </a:r>
            <a:r>
              <a:rPr lang="en-US" b="1" u="sng" dirty="0" err="1"/>
              <a:t>Pagina</a:t>
            </a:r>
            <a:r>
              <a:rPr lang="en-US" b="1" u="sng" dirty="0"/>
              <a:t> 1 del </a:t>
            </a:r>
            <a:r>
              <a:rPr lang="en-US" b="1" u="sng" dirty="0" err="1"/>
              <a:t>cuadernillo</a:t>
            </a:r>
            <a:r>
              <a:rPr lang="en-US" b="1" u="sng" dirty="0"/>
              <a:t> )</a:t>
            </a:r>
            <a:endParaRPr lang="en-US" dirty="0"/>
          </a:p>
          <a:p>
            <a:r>
              <a:rPr lang="es-MX" dirty="0"/>
              <a:t>Diga: “Hablemos sobre la gripe. Por favor habrá su cuadernillo de lecciones en la pagina 1. Mirando a su lección, ¿puede alguien decirme que causa la gripe?” (Si nadie levanta su mano, refiérase a la primera declaración.) Su respuesta puede ser: “Si, muy bien. La gripe es causada por un germen llamado virus. Otro tipo de germen es llamado bacteria. Las enfermedades causadas por una bacteria son tratadas con un antibiótico. Usted puedo haber padecido dolor de garganta causado por la bacteria </a:t>
            </a:r>
            <a:r>
              <a:rPr lang="es-MX" dirty="0" err="1"/>
              <a:t>strep</a:t>
            </a:r>
            <a:r>
              <a:rPr lang="es-MX" dirty="0"/>
              <a:t> y haber recibido tratamiento con un antibiótico. Pero, la gripe es causada por un virus, así que un antibiótico no tiene efecto sobre la gripe. Sin embargo, la gripe puede ser tratado con un medicamento antiviral que es especifico para la gripe. No es útil para otros virus y tiene mejor efecto si se administra dentro de las primeras 48 horas en que la persona se enferma.</a:t>
            </a:r>
            <a:br>
              <a:rPr lang="es-MX" dirty="0"/>
            </a:br>
            <a:r>
              <a:rPr lang="es-MX" dirty="0"/>
              <a:t/>
            </a:r>
            <a:br>
              <a:rPr lang="es-MX" dirty="0"/>
            </a:br>
            <a:r>
              <a:rPr lang="es-MX" dirty="0"/>
              <a:t>“Usamos la palabra gripe o </a:t>
            </a:r>
            <a:r>
              <a:rPr lang="es-MX" dirty="0" err="1"/>
              <a:t>Flu</a:t>
            </a:r>
            <a:r>
              <a:rPr lang="es-MX" dirty="0"/>
              <a:t>, pero </a:t>
            </a:r>
            <a:r>
              <a:rPr lang="es-MX" dirty="0" err="1"/>
              <a:t>flu</a:t>
            </a:r>
            <a:r>
              <a:rPr lang="es-MX" dirty="0"/>
              <a:t> es la forma corta para decir Influenza. La manera que usted puede decir que su malestar es probablemente </a:t>
            </a:r>
            <a:r>
              <a:rPr lang="es-MX" dirty="0" err="1"/>
              <a:t>flu</a:t>
            </a:r>
            <a:r>
              <a:rPr lang="es-MX" dirty="0"/>
              <a:t> o gripe, es que aparece muy </a:t>
            </a:r>
            <a:r>
              <a:rPr lang="es-MX" dirty="0" err="1"/>
              <a:t>rapidamente</a:t>
            </a:r>
            <a:r>
              <a:rPr lang="es-MX" dirty="0"/>
              <a:t> y dura entre 2 días a 2 semanas.” </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u="sng" dirty="0"/>
              <a:t>Slide 5 – </a:t>
            </a:r>
            <a:r>
              <a:rPr lang="es-ES" b="1" u="sng" dirty="0"/>
              <a:t>¿Como sabré si tengo la Gripe (</a:t>
            </a:r>
            <a:r>
              <a:rPr lang="es-ES" b="1" u="sng" dirty="0" err="1"/>
              <a:t>Flu</a:t>
            </a:r>
            <a:r>
              <a:rPr lang="es-ES" b="1" u="sng" dirty="0"/>
              <a:t>)?</a:t>
            </a:r>
            <a:r>
              <a:rPr lang="en-US" b="1" u="sng" dirty="0"/>
              <a:t> (</a:t>
            </a:r>
            <a:r>
              <a:rPr lang="en-US" b="1" u="sng" dirty="0" err="1"/>
              <a:t>Pagina</a:t>
            </a:r>
            <a:r>
              <a:rPr lang="en-US" b="1" u="sng" dirty="0"/>
              <a:t> 2 del </a:t>
            </a:r>
            <a:r>
              <a:rPr lang="en-US" b="1" u="sng" dirty="0" err="1"/>
              <a:t>cuadernillo</a:t>
            </a:r>
            <a:r>
              <a:rPr lang="en-US" b="1" u="sng" dirty="0"/>
              <a:t>)</a:t>
            </a:r>
            <a:endParaRPr lang="en-US" sz="1100" dirty="0"/>
          </a:p>
          <a:p>
            <a:r>
              <a:rPr lang="es-MX" dirty="0"/>
              <a:t>Diga:  “¿Puede usted mencionar algunos de los síntomas o cosas que usted siente cuando esta enfermo con la influenza o </a:t>
            </a:r>
            <a:r>
              <a:rPr lang="es-MX" dirty="0" err="1"/>
              <a:t>flu</a:t>
            </a:r>
            <a:r>
              <a:rPr lang="es-MX" dirty="0"/>
              <a:t>?” Las respuestas que debiera recibir sin un orden en particular son:</a:t>
            </a:r>
            <a:endParaRPr lang="es-MX" sz="1100" dirty="0"/>
          </a:p>
          <a:p>
            <a:pPr marL="174708" indent="-174708">
              <a:buFont typeface="Arial" panose="020B0604020202020204" pitchFamily="34" charset="0"/>
              <a:buChar char="•"/>
            </a:pPr>
            <a:r>
              <a:rPr lang="es-MX" dirty="0"/>
              <a:t>Fiebre</a:t>
            </a:r>
            <a:endParaRPr lang="es-MX" sz="1100" dirty="0"/>
          </a:p>
          <a:p>
            <a:pPr marL="174708" indent="-174708">
              <a:buFont typeface="Arial" panose="020B0604020202020204" pitchFamily="34" charset="0"/>
              <a:buChar char="•"/>
            </a:pPr>
            <a:r>
              <a:rPr lang="es-MX" dirty="0"/>
              <a:t>Escalofrío</a:t>
            </a:r>
            <a:endParaRPr lang="es-MX" sz="1100" dirty="0"/>
          </a:p>
          <a:p>
            <a:pPr marL="174708" indent="-174708">
              <a:buFont typeface="Arial" panose="020B0604020202020204" pitchFamily="34" charset="0"/>
              <a:buChar char="•"/>
            </a:pPr>
            <a:r>
              <a:rPr lang="es-MX" dirty="0"/>
              <a:t>Dolor de cuerpo (cuerpo cortado)</a:t>
            </a:r>
          </a:p>
          <a:p>
            <a:pPr marL="174708" indent="-174708">
              <a:buFont typeface="Arial" panose="020B0604020202020204" pitchFamily="34" charset="0"/>
              <a:buChar char="•"/>
            </a:pPr>
            <a:endParaRPr lang="es-MX" sz="1100" dirty="0"/>
          </a:p>
          <a:p>
            <a:pPr marL="174708" indent="-174708">
              <a:buFont typeface="Arial" panose="020B0604020202020204" pitchFamily="34" charset="0"/>
              <a:buChar char="•"/>
            </a:pPr>
            <a:r>
              <a:rPr lang="es-MX" dirty="0"/>
              <a:t>Tos</a:t>
            </a:r>
            <a:endParaRPr lang="es-MX" sz="1100" dirty="0"/>
          </a:p>
          <a:p>
            <a:pPr marL="174708" indent="-174708">
              <a:buFont typeface="Arial" panose="020B0604020202020204" pitchFamily="34" charset="0"/>
              <a:buChar char="•"/>
            </a:pPr>
            <a:r>
              <a:rPr lang="es-MX" dirty="0"/>
              <a:t>Fatiga o somnolencia (con ganas de solo dormir)</a:t>
            </a:r>
            <a:endParaRPr lang="es-MX" sz="1100" dirty="0"/>
          </a:p>
          <a:p>
            <a:pPr marL="174708" indent="-174708">
              <a:buFont typeface="Arial" panose="020B0604020202020204" pitchFamily="34" charset="0"/>
              <a:buChar char="•"/>
            </a:pPr>
            <a:r>
              <a:rPr lang="es-MX" dirty="0"/>
              <a:t>Dolor de cabeza</a:t>
            </a:r>
            <a:endParaRPr lang="es-MX" sz="1100" dirty="0"/>
          </a:p>
          <a:p>
            <a:pPr marL="174708" indent="-174708">
              <a:buFont typeface="Arial" panose="020B0604020202020204" pitchFamily="34" charset="0"/>
              <a:buChar char="•"/>
            </a:pPr>
            <a:r>
              <a:rPr lang="es-MX" dirty="0"/>
              <a:t>Dolor de garganta</a:t>
            </a:r>
            <a:endParaRPr lang="es-MX" sz="1100" dirty="0"/>
          </a:p>
          <a:p>
            <a:pPr marL="174708" indent="-174708">
              <a:buFont typeface="Arial" panose="020B0604020202020204" pitchFamily="34" charset="0"/>
              <a:buChar char="•"/>
            </a:pPr>
            <a:r>
              <a:rPr lang="es-MX" dirty="0"/>
              <a:t>Secreción nasal</a:t>
            </a:r>
            <a:endParaRPr lang="es-MX" sz="1100" dirty="0"/>
          </a:p>
          <a:p>
            <a:pPr marL="174708" indent="-174708">
              <a:buFont typeface="Arial" panose="020B0604020202020204" pitchFamily="34" charset="0"/>
              <a:buChar char="•"/>
            </a:pPr>
            <a:r>
              <a:rPr lang="es-MX" dirty="0"/>
              <a:t>Estornudos</a:t>
            </a:r>
          </a:p>
          <a:p>
            <a:pPr marL="174708" indent="-174708">
              <a:buFont typeface="Arial" panose="020B0604020202020204" pitchFamily="34" charset="0"/>
              <a:buChar char="•"/>
            </a:pPr>
            <a:endParaRPr lang="es-MX" sz="1100" dirty="0"/>
          </a:p>
          <a:p>
            <a:r>
              <a:rPr lang="es-MX" dirty="0"/>
              <a:t>“¿Alguno puede decirme como se siente tener fiebre, escalofrío, o dolor de cuerpo?” La respuesta puede ser:</a:t>
            </a:r>
            <a:endParaRPr lang="es-MX" sz="1100" dirty="0"/>
          </a:p>
          <a:p>
            <a:pPr marL="174708" indent="-174708">
              <a:buFont typeface="Arial" panose="020B0604020202020204" pitchFamily="34" charset="0"/>
              <a:buChar char="•"/>
            </a:pPr>
            <a:r>
              <a:rPr lang="es-MX" dirty="0"/>
              <a:t>Fiebre </a:t>
            </a:r>
            <a:endParaRPr lang="es-MX" sz="1100" dirty="0"/>
          </a:p>
          <a:p>
            <a:pPr marL="640594" lvl="1" indent="-174708">
              <a:buFont typeface="Arial" panose="020B0604020202020204" pitchFamily="34" charset="0"/>
              <a:buChar char="•"/>
            </a:pPr>
            <a:r>
              <a:rPr lang="es-MX" dirty="0"/>
              <a:t>Su cuerpo se siente caliente</a:t>
            </a:r>
            <a:endParaRPr lang="es-MX" sz="1100" dirty="0"/>
          </a:p>
          <a:p>
            <a:pPr marL="1106481" lvl="2" indent="-174708">
              <a:buFont typeface="Arial" panose="020B0604020202020204" pitchFamily="34" charset="0"/>
              <a:buChar char="•"/>
            </a:pPr>
            <a:r>
              <a:rPr lang="es-MX" dirty="0"/>
              <a:t>Temperatura en el termómetro sobre 37.5–38.3 °C (99.5–100.9 °F) rectalmente (en la cola, atrás)</a:t>
            </a:r>
            <a:endParaRPr lang="es-MX" sz="1100" dirty="0"/>
          </a:p>
          <a:p>
            <a:pPr marL="1106481" lvl="2" indent="-174708">
              <a:buFont typeface="Arial" panose="020B0604020202020204" pitchFamily="34" charset="0"/>
              <a:buChar char="•"/>
            </a:pPr>
            <a:r>
              <a:rPr lang="es-MX" dirty="0"/>
              <a:t>Temperatura en termómetro sobre 37.7 °C (99.9 °F) oralmente (en la boca)</a:t>
            </a:r>
            <a:endParaRPr lang="es-MX" sz="1100" dirty="0"/>
          </a:p>
          <a:p>
            <a:pPr marL="1106481" lvl="2" indent="-174708">
              <a:buFont typeface="Arial" panose="020B0604020202020204" pitchFamily="34" charset="0"/>
              <a:buChar char="•"/>
            </a:pPr>
            <a:r>
              <a:rPr lang="es-MX" dirty="0"/>
              <a:t>Temperatura en termómetro sobre 37.2 °C (99.0 °F) bajo el brazo o en el oído.</a:t>
            </a:r>
            <a:endParaRPr lang="es-MX" sz="1100" dirty="0"/>
          </a:p>
          <a:p>
            <a:pPr marL="640594" lvl="1" indent="-174708">
              <a:buFont typeface="Arial" panose="020B0604020202020204" pitchFamily="34" charset="0"/>
              <a:buChar char="•"/>
            </a:pPr>
            <a:r>
              <a:rPr lang="es-MX" dirty="0"/>
              <a:t>Su cuerpo siente frio (puede preceder una sensación de calor)</a:t>
            </a:r>
            <a:endParaRPr lang="es-MX" sz="1100" dirty="0"/>
          </a:p>
          <a:p>
            <a:pPr marL="640594" lvl="1" indent="-174708">
              <a:buFont typeface="Arial" panose="020B0604020202020204" pitchFamily="34" charset="0"/>
              <a:buChar char="•"/>
            </a:pPr>
            <a:r>
              <a:rPr lang="es-MX" dirty="0"/>
              <a:t>Sudoración</a:t>
            </a:r>
            <a:endParaRPr lang="es-MX" sz="1100" dirty="0"/>
          </a:p>
          <a:p>
            <a:pPr marL="174708" indent="-174708">
              <a:buFont typeface="Arial" panose="020B0604020202020204" pitchFamily="34" charset="0"/>
              <a:buChar char="•"/>
            </a:pPr>
            <a:r>
              <a:rPr lang="es-MX" dirty="0"/>
              <a:t>Escalofrió</a:t>
            </a:r>
            <a:endParaRPr lang="es-MX" sz="1100" dirty="0"/>
          </a:p>
          <a:p>
            <a:pPr marL="640594" lvl="1" indent="-174708">
              <a:buFont typeface="Arial" panose="020B0604020202020204" pitchFamily="34" charset="0"/>
              <a:buChar char="•"/>
            </a:pPr>
            <a:r>
              <a:rPr lang="es-MX" dirty="0"/>
              <a:t>Siente frio</a:t>
            </a:r>
            <a:endParaRPr lang="es-MX" sz="1100" dirty="0"/>
          </a:p>
          <a:p>
            <a:pPr marL="640594" lvl="1" indent="-174708">
              <a:buFont typeface="Arial" panose="020B0604020202020204" pitchFamily="34" charset="0"/>
              <a:buChar char="•"/>
            </a:pPr>
            <a:r>
              <a:rPr lang="es-MX" dirty="0"/>
              <a:t>Tiembla</a:t>
            </a:r>
            <a:endParaRPr lang="es-MX" sz="1100" dirty="0"/>
          </a:p>
          <a:p>
            <a:pPr marL="174708" indent="-174708">
              <a:buFont typeface="Arial" panose="020B0604020202020204" pitchFamily="34" charset="0"/>
              <a:buChar char="•"/>
            </a:pPr>
            <a:r>
              <a:rPr lang="es-MX" dirty="0"/>
              <a:t>Dolor de cuerpo </a:t>
            </a:r>
            <a:endParaRPr lang="es-MX" sz="1100" dirty="0"/>
          </a:p>
          <a:p>
            <a:pPr marL="640594" lvl="1" indent="-174708">
              <a:buFont typeface="Arial" panose="020B0604020202020204" pitchFamily="34" charset="0"/>
              <a:buChar char="•"/>
            </a:pPr>
            <a:r>
              <a:rPr lang="es-MX" dirty="0"/>
              <a:t>Duelen los músculos</a:t>
            </a:r>
            <a:endParaRPr lang="es-MX" sz="1100" dirty="0"/>
          </a:p>
          <a:p>
            <a:pPr marL="640594" lvl="1" indent="-174708">
              <a:buFont typeface="Arial" panose="020B0604020202020204" pitchFamily="34" charset="0"/>
              <a:buChar char="•"/>
            </a:pPr>
            <a:r>
              <a:rPr lang="es-MX" dirty="0"/>
              <a:t>Duelen los huesos</a:t>
            </a:r>
            <a:endParaRPr lang="es-MX" sz="1100" dirty="0"/>
          </a:p>
          <a:p>
            <a:pPr marL="174708" indent="-174708">
              <a:buFont typeface="Arial" panose="020B0604020202020204" pitchFamily="34" charset="0"/>
              <a:buChar char="•"/>
            </a:pPr>
            <a:r>
              <a:rPr lang="es-MX" dirty="0"/>
              <a:t>“Puede alguno decirme que se siente o como suena o como se ve alguien con tos o fatiga?” La respuesta puede ser:</a:t>
            </a:r>
            <a:endParaRPr lang="es-MX" sz="1100" dirty="0"/>
          </a:p>
          <a:p>
            <a:pPr marL="174708" indent="-174708">
              <a:buFont typeface="Arial" panose="020B0604020202020204" pitchFamily="34" charset="0"/>
              <a:buChar char="•"/>
            </a:pPr>
            <a:r>
              <a:rPr lang="es-MX" dirty="0"/>
              <a:t>Tos </a:t>
            </a:r>
            <a:endParaRPr lang="es-MX" sz="1100" dirty="0"/>
          </a:p>
          <a:p>
            <a:pPr marL="640594" lvl="1" indent="-174708">
              <a:buFont typeface="Arial" panose="020B0604020202020204" pitchFamily="34" charset="0"/>
              <a:buChar char="•"/>
            </a:pPr>
            <a:r>
              <a:rPr lang="es-MX" dirty="0"/>
              <a:t>Pida que demuestren una tosedura</a:t>
            </a:r>
            <a:endParaRPr lang="es-MX" sz="1100" dirty="0"/>
          </a:p>
          <a:p>
            <a:pPr marL="174708" indent="-174708">
              <a:buFont typeface="Arial" panose="020B0604020202020204" pitchFamily="34" charset="0"/>
              <a:buChar char="•"/>
            </a:pPr>
            <a:r>
              <a:rPr lang="es-MX" dirty="0"/>
              <a:t>Fatiga</a:t>
            </a:r>
            <a:endParaRPr lang="es-MX" sz="1100" dirty="0"/>
          </a:p>
          <a:p>
            <a:pPr marL="640594" lvl="1" indent="-174708">
              <a:buFont typeface="Arial" panose="020B0604020202020204" pitchFamily="34" charset="0"/>
              <a:buChar char="•"/>
            </a:pPr>
            <a:r>
              <a:rPr lang="es-MX" dirty="0"/>
              <a:t>Cansancio</a:t>
            </a:r>
            <a:endParaRPr lang="es-MX" sz="1100" dirty="0"/>
          </a:p>
          <a:p>
            <a:pPr marL="640594" lvl="1" indent="-174708">
              <a:buFont typeface="Arial" panose="020B0604020202020204" pitchFamily="34" charset="0"/>
              <a:buChar char="•"/>
            </a:pPr>
            <a:r>
              <a:rPr lang="es-MX" dirty="0"/>
              <a:t>Con sueño</a:t>
            </a:r>
            <a:endParaRPr lang="es-MX" sz="110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MX" b="1" u="sng" dirty="0" err="1"/>
              <a:t>Slide</a:t>
            </a:r>
            <a:r>
              <a:rPr lang="es-MX" b="1" u="sng" dirty="0"/>
              <a:t> 6 – ¿Como sabré si tengo la Gripe (</a:t>
            </a:r>
            <a:r>
              <a:rPr lang="es-MX" b="1" u="sng" dirty="0" err="1"/>
              <a:t>Flu</a:t>
            </a:r>
            <a:r>
              <a:rPr lang="es-MX" b="1" u="sng" dirty="0"/>
              <a:t>)?</a:t>
            </a:r>
            <a:r>
              <a:rPr lang="es-MX" sz="1100" u="sng" dirty="0"/>
              <a:t> </a:t>
            </a:r>
            <a:r>
              <a:rPr lang="es-MX" b="1" u="sng" dirty="0"/>
              <a:t>(Pagina Page 2 del cuadernillo)</a:t>
            </a:r>
            <a:endParaRPr lang="es-MX" sz="1100" dirty="0"/>
          </a:p>
          <a:p>
            <a:r>
              <a:rPr lang="es-MX" dirty="0"/>
              <a:t>Diga: Puede alguien decirme como se siente o se oye cuando tiene dolor en la cabeza, malestar en la garganta, secreción nasal o estornudos?” Las respuestas pueden incluir:</a:t>
            </a:r>
            <a:endParaRPr lang="es-MX" sz="1100" dirty="0"/>
          </a:p>
          <a:p>
            <a:pPr marL="174708" indent="-174708">
              <a:buFont typeface="Arial" panose="020B0604020202020204" pitchFamily="34" charset="0"/>
              <a:buChar char="•"/>
            </a:pPr>
            <a:r>
              <a:rPr lang="es-MX" dirty="0"/>
              <a:t>Dolor en la cabeza (apunte la cabeza)</a:t>
            </a:r>
            <a:endParaRPr lang="es-MX" sz="1100" dirty="0"/>
          </a:p>
          <a:p>
            <a:pPr marL="640594" lvl="1" indent="-174708">
              <a:buFont typeface="Arial" panose="020B0604020202020204" pitchFamily="34" charset="0"/>
              <a:buChar char="•"/>
            </a:pPr>
            <a:r>
              <a:rPr lang="es-MX" dirty="0"/>
              <a:t>Dolor de cabeza</a:t>
            </a:r>
            <a:endParaRPr lang="es-MX" sz="1100" dirty="0"/>
          </a:p>
          <a:p>
            <a:pPr marL="640594" lvl="1" indent="-174708">
              <a:buFont typeface="Arial" panose="020B0604020202020204" pitchFamily="34" charset="0"/>
              <a:buChar char="•"/>
            </a:pPr>
            <a:r>
              <a:rPr lang="es-MX" dirty="0"/>
              <a:t>Dolor en el cuello</a:t>
            </a:r>
            <a:endParaRPr lang="es-MX" sz="1100" dirty="0"/>
          </a:p>
          <a:p>
            <a:pPr marL="174708" indent="-174708">
              <a:buFont typeface="Arial" panose="020B0604020202020204" pitchFamily="34" charset="0"/>
              <a:buChar char="•"/>
            </a:pPr>
            <a:r>
              <a:rPr lang="es-MX" dirty="0"/>
              <a:t>Malestar de la garganta (Apunte al garganta)</a:t>
            </a:r>
            <a:endParaRPr lang="es-MX" sz="1100" dirty="0"/>
          </a:p>
          <a:p>
            <a:pPr marL="640594" lvl="1" indent="-174708">
              <a:buFont typeface="Arial" panose="020B0604020202020204" pitchFamily="34" charset="0"/>
              <a:buChar char="•"/>
            </a:pPr>
            <a:r>
              <a:rPr lang="es-MX" dirty="0"/>
              <a:t>Dolor en la garganta</a:t>
            </a:r>
            <a:endParaRPr lang="es-MX" sz="1100" dirty="0"/>
          </a:p>
          <a:p>
            <a:pPr marL="640594" lvl="1" indent="-174708">
              <a:buFont typeface="Arial" panose="020B0604020202020204" pitchFamily="34" charset="0"/>
              <a:buChar char="•"/>
            </a:pPr>
            <a:r>
              <a:rPr lang="es-MX" dirty="0"/>
              <a:t>Sonido raro de la voz </a:t>
            </a:r>
            <a:endParaRPr lang="es-MX" sz="1100" dirty="0"/>
          </a:p>
          <a:p>
            <a:pPr marL="174708" indent="-174708">
              <a:buFont typeface="Arial" panose="020B0604020202020204" pitchFamily="34" charset="0"/>
              <a:buChar char="•"/>
            </a:pPr>
            <a:r>
              <a:rPr lang="es-MX" dirty="0"/>
              <a:t>Secreción nasal (Apunte la nariz)</a:t>
            </a:r>
            <a:endParaRPr lang="es-MX" sz="1100" dirty="0"/>
          </a:p>
          <a:p>
            <a:pPr marL="640594" lvl="1" indent="-174708">
              <a:buFont typeface="Arial" panose="020B0604020202020204" pitchFamily="34" charset="0"/>
              <a:buChar char="•"/>
            </a:pPr>
            <a:r>
              <a:rPr lang="es-MX" dirty="0"/>
              <a:t>Nariz tapada</a:t>
            </a:r>
            <a:endParaRPr lang="es-MX" sz="1100" dirty="0"/>
          </a:p>
          <a:p>
            <a:pPr marL="640594" lvl="1" indent="-174708">
              <a:buFont typeface="Arial" panose="020B0604020202020204" pitchFamily="34" charset="0"/>
              <a:buChar char="•"/>
            </a:pPr>
            <a:r>
              <a:rPr lang="es-MX" dirty="0"/>
              <a:t>Moqueo de la nariz</a:t>
            </a:r>
            <a:endParaRPr lang="es-MX" sz="1100" dirty="0"/>
          </a:p>
          <a:p>
            <a:pPr marL="640594" lvl="1" indent="-174708">
              <a:buFont typeface="Arial" panose="020B0604020202020204" pitchFamily="34" charset="0"/>
              <a:buChar char="•"/>
            </a:pPr>
            <a:r>
              <a:rPr lang="es-MX" dirty="0"/>
              <a:t>Congestión nasal</a:t>
            </a:r>
            <a:endParaRPr lang="es-MX" sz="1100" dirty="0"/>
          </a:p>
          <a:p>
            <a:pPr marL="174708" indent="-174708">
              <a:buFont typeface="Arial" panose="020B0604020202020204" pitchFamily="34" charset="0"/>
              <a:buChar char="•"/>
            </a:pPr>
            <a:r>
              <a:rPr lang="es-MX" dirty="0"/>
              <a:t>Estornudo (Haga que alguien demuestre un estornudo)</a:t>
            </a:r>
            <a:endParaRPr lang="es-MX" sz="1100" dirty="0"/>
          </a:p>
          <a:p>
            <a:pPr marL="640594" lvl="1" indent="-174708">
              <a:buFont typeface="Arial" panose="020B0604020202020204" pitchFamily="34" charset="0"/>
              <a:buChar char="•"/>
            </a:pPr>
            <a:r>
              <a:rPr lang="es-MX" dirty="0" err="1"/>
              <a:t>Achuu</a:t>
            </a:r>
            <a:endParaRPr lang="es-MX" sz="1100" dirty="0"/>
          </a:p>
          <a:p>
            <a:r>
              <a:rPr lang="es-MX" dirty="0"/>
              <a:t>“Los niños pueden tener también vomito, diarrea y dolor de estomago. ¿Que queremos decir con vomito?”</a:t>
            </a:r>
            <a:endParaRPr lang="es-MX" sz="1100" dirty="0"/>
          </a:p>
          <a:p>
            <a:r>
              <a:rPr lang="es-MX" dirty="0"/>
              <a:t>Las respuestas pueden ser:</a:t>
            </a:r>
            <a:endParaRPr lang="es-MX" sz="1100" dirty="0"/>
          </a:p>
          <a:p>
            <a:pPr lvl="0"/>
            <a:r>
              <a:rPr lang="es-MX" dirty="0"/>
              <a:t>Sacar lo que esta en el estomago, volviendo el estomago</a:t>
            </a:r>
            <a:endParaRPr lang="es-MX" sz="1100" dirty="0"/>
          </a:p>
          <a:p>
            <a:r>
              <a:rPr lang="es-MX" dirty="0"/>
              <a:t>“¿Que queremos decir con diarrea?”</a:t>
            </a:r>
            <a:endParaRPr lang="es-MX" sz="1100" dirty="0"/>
          </a:p>
          <a:p>
            <a:pPr lvl="0"/>
            <a:r>
              <a:rPr lang="es-MX" dirty="0"/>
              <a:t>Estar suelto del estomago - Hacer del 2 en forma mas liquida</a:t>
            </a:r>
            <a:endParaRPr lang="es-MX" sz="1100" dirty="0"/>
          </a:p>
          <a:p>
            <a:pPr lvl="0"/>
            <a:r>
              <a:rPr lang="es-MX" dirty="0"/>
              <a:t>Popo que esta muy aguada - heces sueltas</a:t>
            </a:r>
            <a:endParaRPr lang="es-MX" sz="1100" dirty="0"/>
          </a:p>
          <a:p>
            <a:r>
              <a:rPr lang="es-MX" dirty="0"/>
              <a:t>“¿Conoce alguien otro nombre para decir malestar estomacal?”</a:t>
            </a:r>
            <a:endParaRPr lang="es-MX" sz="1100" dirty="0"/>
          </a:p>
          <a:p>
            <a:pPr lvl="0"/>
            <a:r>
              <a:rPr lang="es-MX" dirty="0"/>
              <a:t>Nauseas</a:t>
            </a:r>
          </a:p>
          <a:p>
            <a:pPr lvl="0"/>
            <a:r>
              <a:rPr lang="es-MX" dirty="0"/>
              <a:t>Dolor de panza</a:t>
            </a:r>
          </a:p>
          <a:p>
            <a:r>
              <a:rPr lang="es-MX" dirty="0"/>
              <a:t>“No todos los niños vomitan y no todos padecen la fiebre. Pero es común que se presenten en la gripe o </a:t>
            </a:r>
            <a:r>
              <a:rPr lang="es-MX" dirty="0" err="1"/>
              <a:t>flu</a:t>
            </a:r>
            <a:r>
              <a:rPr lang="es-MX" dirty="0"/>
              <a:t>.”</a:t>
            </a:r>
            <a:endParaRPr lang="es-MX" sz="1100" dirty="0"/>
          </a:p>
          <a:p>
            <a:r>
              <a:rPr lang="es-MX" dirty="0"/>
              <a:t>Si usted va a la clínica, le pueden hacer una prueba obteniendo una muestra de la secreción de la parte de atrás de su nariz para ver si usted tiene </a:t>
            </a:r>
            <a:r>
              <a:rPr lang="es-MX" dirty="0" err="1"/>
              <a:t>flu</a:t>
            </a:r>
            <a:r>
              <a:rPr lang="es-MX" dirty="0"/>
              <a:t>.</a:t>
            </a:r>
            <a:endParaRPr lang="es-MX" sz="110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7 – ¿Como Mantener a Mi Familia Sin Enfermarse? (Pagina 2 del cuadernillo)</a:t>
            </a:r>
            <a:endParaRPr lang="es-MX" dirty="0"/>
          </a:p>
          <a:p>
            <a:r>
              <a:rPr lang="es-MX" dirty="0"/>
              <a:t>Diga: “La gripe puede transmitirse muy fácilmente de una persona a otra.  Los gérmenes se pasan fácilmente a través de estornudos o contacto con superficies contaminadas con los gérmenes.  Es importante prevenir esta diseminación para mantener a usted y a su familia sin enfermarse.  Si una persona se enferma, pone a todos los que están a su alrededor en riesgo de desarrollar el </a:t>
            </a:r>
            <a:r>
              <a:rPr lang="es-MX" dirty="0" err="1"/>
              <a:t>flu</a:t>
            </a:r>
            <a:r>
              <a:rPr lang="es-MX" dirty="0"/>
              <a:t> incluyendo su familia y seres queridos.  Afortunadamente, hay maneras simples de prevenir que nos enfermemos y experimentemos esos desagradables síntomas de los que hemos hablado. Debe lavarse las manos con agua y jabón. Si agua y jabón no se encuentran disponibles, puede usar un desinfectante para manos a base de alcohol.”</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CF9FB19-4FB2-4A5A-BA48-7B2EDF539D03}"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b="1" u="sng" dirty="0"/>
              <a:t>Slide 8 – ¿Como </a:t>
            </a:r>
            <a:r>
              <a:rPr lang="en-US" b="1" u="sng" dirty="0" err="1"/>
              <a:t>Lavarse</a:t>
            </a:r>
            <a:r>
              <a:rPr lang="en-US" b="1" u="sng" dirty="0"/>
              <a:t> </a:t>
            </a:r>
            <a:r>
              <a:rPr lang="en-US" b="1" u="sng" dirty="0" err="1"/>
              <a:t>Efectivamente</a:t>
            </a:r>
            <a:r>
              <a:rPr lang="en-US" b="1" u="sng" dirty="0"/>
              <a:t> (</a:t>
            </a:r>
            <a:r>
              <a:rPr lang="en-US" b="1" u="sng" dirty="0" err="1"/>
              <a:t>Pagina</a:t>
            </a:r>
            <a:r>
              <a:rPr lang="en-US" b="1" u="sng" dirty="0"/>
              <a:t> 2 del </a:t>
            </a:r>
            <a:r>
              <a:rPr lang="en-US" b="1" u="sng" dirty="0" err="1"/>
              <a:t>cuadernillo</a:t>
            </a:r>
            <a:r>
              <a:rPr lang="en-US" b="1" u="sng" dirty="0"/>
              <a:t>)</a:t>
            </a:r>
            <a:endParaRPr lang="en-US" dirty="0"/>
          </a:p>
          <a:p>
            <a:r>
              <a:rPr lang="es-MX" dirty="0"/>
              <a:t>Diga: “Estoy seguro (a) que todos ustedes saben como lavarse las manos, miremos esto de como lavarse las manos mas de cerca para lograr la eliminación de las bacterias.</a:t>
            </a:r>
          </a:p>
          <a:p>
            <a:pPr marL="232943" indent="-232943">
              <a:buFont typeface="+mj-lt"/>
              <a:buAutoNum type="arabicPeriod"/>
            </a:pPr>
            <a:r>
              <a:rPr lang="es-MX" dirty="0"/>
              <a:t>Trate de usar agua tibia para mojar sus manos colocándolas debajo del agua corriendo del grifo (llave). Enseguida aplique jabón.</a:t>
            </a:r>
          </a:p>
          <a:p>
            <a:pPr marL="232943" indent="-232943">
              <a:buFont typeface="+mj-lt"/>
              <a:buAutoNum type="arabicPeriod"/>
            </a:pPr>
            <a:r>
              <a:rPr lang="es-MX" dirty="0"/>
              <a:t>Frote sus manos una con otra para que el jabón haga espuma.</a:t>
            </a:r>
          </a:p>
          <a:p>
            <a:pPr marL="232943" indent="-232943">
              <a:buFont typeface="+mj-lt"/>
              <a:buAutoNum type="arabicPeriod"/>
            </a:pPr>
            <a:r>
              <a:rPr lang="es-MX" dirty="0"/>
              <a:t>¿Alguien sabe por cuanto tiempo debe lavar sus manos? Necesita frotar una mano con otra con el jabón y agua por al menos 30 segundos, o el tiempo que tome cantar la canción de “Feliz Cumpleaños a Ti” dos veces. ¿Alguno de ustedes podría mostrarnos como se lava las manos y canta la canción “Feliz Cumpleaños a Ti?”</a:t>
            </a:r>
          </a:p>
          <a:p>
            <a:r>
              <a:rPr lang="es-MX" dirty="0"/>
              <a:t>Si tiene usted un grupo étnico especifico y conoce una canción que seria culturalmente mas apropiada, use esa. O puede preguntarle al grupo sugerir alguna otra canción que ellos preferirían usar.</a:t>
            </a:r>
          </a:p>
          <a:p>
            <a:r>
              <a:rPr lang="es-MX" dirty="0"/>
              <a:t>“Después de cantar y frotarse las manos, habrá que enjuagarse completamente las manos.”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u="sng" dirty="0" err="1"/>
              <a:t>Slide</a:t>
            </a:r>
            <a:r>
              <a:rPr lang="es-MX" b="1" u="sng" dirty="0"/>
              <a:t> 9 – Y… (Pagina 2 de su cuadernillo)</a:t>
            </a:r>
            <a:endParaRPr lang="es-MX" dirty="0"/>
          </a:p>
          <a:p>
            <a:r>
              <a:rPr lang="es-MX" dirty="0"/>
              <a:t>Diga: “Una vez que sus manos están limpias, use una toalla de papel o un secador de aire para secarlas. Use la toalla de papel para cerrar la llave del agua también si puede. ¿Sabe alguien porque esta es una buena idea?”</a:t>
            </a:r>
          </a:p>
          <a:p>
            <a:r>
              <a:rPr lang="es-MX" dirty="0"/>
              <a:t>Las respuestas pueden incluir: </a:t>
            </a:r>
          </a:p>
          <a:p>
            <a:pPr marL="174708" indent="-174708">
              <a:buFont typeface="Arial" panose="020B0604020202020204" pitchFamily="34" charset="0"/>
              <a:buChar char="•"/>
            </a:pPr>
            <a:r>
              <a:rPr lang="es-MX" dirty="0"/>
              <a:t>Puede haber gérmenes en la manija de la llave que alguien mas allá dejado allí.  </a:t>
            </a:r>
          </a:p>
          <a:p>
            <a:pPr marL="174708" indent="-174708">
              <a:buFont typeface="Arial" panose="020B0604020202020204" pitchFamily="34" charset="0"/>
              <a:buChar char="•"/>
            </a:pPr>
            <a:r>
              <a:rPr lang="es-MX" dirty="0"/>
              <a:t>Usted toco la manija con sus manos llenas de gérmenes antes de lavarlas y ahora llevara esos gérmenes de regreso a sus manos. </a:t>
            </a:r>
          </a:p>
          <a:p>
            <a:r>
              <a:rPr lang="es-MX" dirty="0"/>
              <a:t>“Si sus manos están realmente sucias y usted puede ver que ellas están sucias, usted debe lavarlas con agua y jabón.</a:t>
            </a:r>
            <a:endParaRPr lang="es-MX" noProof="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smtClean="0">
                <a:solidFill>
                  <a:srgbClr val="595959"/>
                </a:solidFill>
                <a:effectLst>
                  <a:outerShdw blurRad="38100" dist="38100" dir="2700000" algn="tl">
                    <a:srgbClr val="C0C0C0"/>
                  </a:outerShdw>
                </a:effectLst>
                <a:latin typeface="Tahoma"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7EA19-9BDB-4F50-B02B-9195AC2CEA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113EEA-D22F-481E-B5B6-F46E733A3B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pPr>
              <a:defRPr/>
            </a:pPr>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ED352-1824-40FA-A74E-0E41DF404A77}"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8B8A4-7A87-403C-8D89-2C4A87EB0F55}"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r>
              <a:rPr lang="en-US" noProof="0" smtClean="0"/>
              <a:t>Click icon to add clip art</a:t>
            </a:r>
            <a:endParaRPr lang="en-US" noProof="0"/>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86DCC758-D886-4F25-A1E6-A1F06291C8E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smtClean="0"/>
              <a:t>Click icon to add media</a:t>
            </a:r>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6DCC758-D886-4F25-A1E6-A1F06291C8EB}" type="slidenum">
              <a:rPr lang="en-US" smtClean="0"/>
              <a:pPr>
                <a:defRPr/>
              </a:pPr>
              <a:t>‹#›</a:t>
            </a:fld>
            <a:endParaRPr lang="en-US"/>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76C3-BFBE-4691-A448-21BC5DE259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accent4"/>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smtClean="0">
                <a:solidFill>
                  <a:srgbClr val="595959"/>
                </a:solidFill>
                <a:effectLst>
                  <a:outerShdw blurRad="38100" dist="38100" dir="2700000" algn="tl">
                    <a:srgbClr val="C0C0C0"/>
                  </a:outerShdw>
                </a:effectLst>
                <a:latin typeface="Tahoma"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7719D-F7AE-40AF-8A9B-8378A78E873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3FD021-737A-46C3-A3F0-21D846D53FF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pPr>
              <a:defRPr/>
            </a:pPr>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pPr>
              <a:defRPr/>
            </a:pPr>
            <a:fld id="{D26665EA-7F8B-4412-8E1C-9DAB52DACCB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6C5495-53C3-4F47-93C4-254752CBCE5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2F95B8-3E0E-4CDA-A0ED-9801A419B42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5EDA9C-5B3C-43C8-AC2D-EF54063BCF9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A4104"/>
            </a:gs>
            <a:gs pos="50000">
              <a:srgbClr val="F09415"/>
            </a:gs>
            <a:gs pos="100000">
              <a:srgbClr val="A31505"/>
            </a:gs>
          </a:gsLst>
          <a:lin ang="252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accent4"/>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Tahoma" charset="0"/>
                <a:ea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Tahoma"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effectLst>
                  <a:outerShdw blurRad="38100" dist="38100" dir="2700000" algn="tl">
                    <a:srgbClr val="C0C0C0"/>
                  </a:outerShdw>
                </a:effectLst>
                <a:cs typeface="Arial" pitchFamily="34" charset="0"/>
              </a:defRPr>
            </a:lvl1pPr>
          </a:lstStyle>
          <a:p>
            <a:pPr>
              <a:defRPr/>
            </a:pPr>
            <a:fld id="{86DCC758-D886-4F25-A1E6-A1F06291C8EB}" type="slidenum">
              <a:rPr lang="en-US" smtClean="0"/>
              <a:pPr>
                <a:defRPr/>
              </a:pPr>
              <a:t>‹#›</a:t>
            </a:fld>
            <a:endParaRPr lang="en-US"/>
          </a:p>
        </p:txBody>
      </p:sp>
      <p:sp>
        <p:nvSpPr>
          <p:cNvPr id="7" name="Rectangle 6"/>
          <p:cNvSpPr/>
          <p:nvPr/>
        </p:nvSpPr>
        <p:spPr>
          <a:xfrm>
            <a:off x="914400" y="0"/>
            <a:ext cx="7999413" cy="182563"/>
          </a:xfrm>
          <a:prstGeom prst="rect">
            <a:avLst/>
          </a:prstGeom>
          <a:solidFill>
            <a:srgbClr val="009C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rgbClr val="009C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11" name="Picture 10" descr="ADHlogotext2.png"/>
          <p:cNvPicPr/>
          <p:nvPr/>
        </p:nvPicPr>
        <p:blipFill>
          <a:blip r:embed="rId19"/>
          <a:stretch>
            <a:fillRect/>
          </a:stretch>
        </p:blipFill>
        <p:spPr>
          <a:xfrm>
            <a:off x="7153275" y="6181725"/>
            <a:ext cx="1762125" cy="523875"/>
          </a:xfrm>
          <a:prstGeom prst="rect">
            <a:avLst/>
          </a:prstGeom>
        </p:spPr>
      </p:pic>
      <p:pic>
        <p:nvPicPr>
          <p:cNvPr id="2"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7434" y="5943600"/>
            <a:ext cx="760364" cy="72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9pPr>
    </p:titleStyle>
    <p:bodyStyle>
      <a:lvl1pPr marL="342900" indent="-342900" algn="l" rtl="0" eaLnBrk="1" fontAlgn="base" hangingPunct="1">
        <a:spcBef>
          <a:spcPts val="2000"/>
        </a:spcBef>
        <a:spcAft>
          <a:spcPct val="0"/>
        </a:spcAft>
        <a:buClr>
          <a:schemeClr val="accent4">
            <a:lumMod val="40000"/>
            <a:lumOff val="60000"/>
          </a:schemeClr>
        </a:buClr>
        <a:buFont typeface="Wingdings 2" pitchFamily="18" charset="2"/>
        <a:buChar char=""/>
        <a:defRPr sz="2000" kern="1200">
          <a:solidFill>
            <a:srgbClr val="595959"/>
          </a:solidFill>
          <a:latin typeface="+mn-lt"/>
          <a:ea typeface="ＭＳ Ｐゴシック" charset="-128"/>
          <a:cs typeface="ＭＳ Ｐゴシック" charset="-128"/>
        </a:defRPr>
      </a:lvl1pPr>
      <a:lvl2pPr marL="685800" indent="-3365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2pPr>
      <a:lvl3pPr marL="1035050" indent="-3492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3pPr>
      <a:lvl4pPr marL="1371600" indent="-3365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4pPr>
      <a:lvl5pPr marL="1720850" indent="-3492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914400" y="3048000"/>
            <a:ext cx="6400800" cy="2667000"/>
          </a:xfrm>
          <a:solidFill>
            <a:srgbClr val="FFFF00">
              <a:alpha val="50000"/>
            </a:srgbClr>
          </a:solidFill>
        </p:spPr>
        <p:txBody>
          <a:bodyPr>
            <a:normAutofit fontScale="92500" lnSpcReduction="10000"/>
          </a:bodyPr>
          <a:lstStyle/>
          <a:p>
            <a:pPr eaLnBrk="1" hangingPunct="1"/>
            <a:r>
              <a:rPr lang="es-MX" b="1" dirty="0" smtClean="0">
                <a:solidFill>
                  <a:schemeClr val="tx1"/>
                </a:solidFill>
              </a:rPr>
              <a:t>Presentado por:</a:t>
            </a:r>
            <a:r>
              <a:rPr lang="es-MX" dirty="0" smtClean="0">
                <a:solidFill>
                  <a:schemeClr val="tx1"/>
                </a:solidFill>
              </a:rPr>
              <a:t/>
            </a:r>
            <a:br>
              <a:rPr lang="es-MX" dirty="0" smtClean="0">
                <a:solidFill>
                  <a:schemeClr val="tx1"/>
                </a:solidFill>
              </a:rPr>
            </a:br>
            <a:r>
              <a:rPr lang="es-MX" dirty="0" smtClean="0">
                <a:solidFill>
                  <a:schemeClr val="tx1"/>
                </a:solidFill>
              </a:rPr>
              <a:t>La Coalición  Acción para  la Inmunización de Arkansas y el Departamento de Salud de Arkansas</a:t>
            </a:r>
          </a:p>
          <a:p>
            <a:pPr eaLnBrk="1" hangingPunct="1"/>
            <a:r>
              <a:rPr lang="es-MX" b="1" dirty="0" smtClean="0">
                <a:solidFill>
                  <a:schemeClr val="tx1"/>
                </a:solidFill>
              </a:rPr>
              <a:t>A través de los fondos de:</a:t>
            </a:r>
            <a:r>
              <a:rPr lang="es-MX" dirty="0" smtClean="0">
                <a:solidFill>
                  <a:schemeClr val="tx1"/>
                </a:solidFill>
              </a:rPr>
              <a:t/>
            </a:r>
            <a:br>
              <a:rPr lang="es-MX" dirty="0" smtClean="0">
                <a:solidFill>
                  <a:schemeClr val="tx1"/>
                </a:solidFill>
              </a:rPr>
            </a:br>
            <a:r>
              <a:rPr lang="es-MX" dirty="0" smtClean="0">
                <a:solidFill>
                  <a:schemeClr val="tx1"/>
                </a:solidFill>
              </a:rPr>
              <a:t>La Asociación de Oficiales de Salud de los Estados y Territorios del País</a:t>
            </a:r>
          </a:p>
          <a:p>
            <a:pPr eaLnBrk="1" hangingPunct="1"/>
            <a:r>
              <a:rPr lang="es-MX" b="1" dirty="0" smtClean="0">
                <a:solidFill>
                  <a:schemeClr val="tx1"/>
                </a:solidFill>
              </a:rPr>
              <a:t>Con apoyo de:</a:t>
            </a:r>
            <a:r>
              <a:rPr lang="en-US" dirty="0">
                <a:solidFill>
                  <a:schemeClr val="tx1"/>
                </a:solidFill>
              </a:rPr>
              <a:t/>
            </a:r>
            <a:br>
              <a:rPr lang="en-US" dirty="0">
                <a:solidFill>
                  <a:schemeClr val="tx1"/>
                </a:solidFill>
              </a:rPr>
            </a:br>
            <a:r>
              <a:rPr lang="en-US" dirty="0" smtClean="0">
                <a:solidFill>
                  <a:schemeClr val="tx1"/>
                </a:solidFill>
              </a:rPr>
              <a:t>La Universidad  Emory</a:t>
            </a:r>
          </a:p>
        </p:txBody>
      </p:sp>
      <p:sp>
        <p:nvSpPr>
          <p:cNvPr id="3074" name="Rectangle 2"/>
          <p:cNvSpPr>
            <a:spLocks noGrp="1" noChangeArrowheads="1"/>
          </p:cNvSpPr>
          <p:nvPr>
            <p:ph type="ctrTitle"/>
          </p:nvPr>
        </p:nvSpPr>
        <p:spPr>
          <a:solidFill>
            <a:srgbClr val="A31505"/>
          </a:solidFill>
          <a:ln>
            <a:solidFill>
              <a:schemeClr val="bg1"/>
            </a:solidFill>
          </a:ln>
        </p:spPr>
        <p:txBody>
          <a:bodyPr/>
          <a:lstStyle/>
          <a:p>
            <a:pPr eaLnBrk="1" hangingPunct="1"/>
            <a:r>
              <a:rPr lang="es-MX" dirty="0" smtClean="0"/>
              <a:t>Hablemos Sobre el Flu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4167" y="214615"/>
            <a:ext cx="2149218" cy="19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62825" y="214614"/>
            <a:ext cx="1552575" cy="19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85113" y="214615"/>
            <a:ext cx="2369053"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4400" y="214615"/>
            <a:ext cx="1970713" cy="19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123950"/>
            <a:ext cx="9067800" cy="914400"/>
          </a:xfrm>
          <a:solidFill>
            <a:srgbClr val="A31505"/>
          </a:solidFill>
        </p:spPr>
        <p:txBody>
          <a:bodyPr/>
          <a:lstStyle/>
          <a:p>
            <a:pPr eaLnBrk="1" hangingPunct="1"/>
            <a:r>
              <a:rPr lang="es-MX" sz="2800" dirty="0" smtClean="0"/>
              <a:t>Como usar el desinfectante para manos</a:t>
            </a:r>
          </a:p>
        </p:txBody>
      </p:sp>
      <p:sp>
        <p:nvSpPr>
          <p:cNvPr id="8195" name="Content Placeholder 2"/>
          <p:cNvSpPr>
            <a:spLocks noGrp="1"/>
          </p:cNvSpPr>
          <p:nvPr>
            <p:ph idx="1"/>
          </p:nvPr>
        </p:nvSpPr>
        <p:spPr>
          <a:xfrm>
            <a:off x="838200" y="2057400"/>
            <a:ext cx="8153400" cy="4419600"/>
          </a:xfrm>
        </p:spPr>
        <p:txBody>
          <a:bodyPr/>
          <a:lstStyle/>
          <a:p>
            <a:pPr eaLnBrk="1" hangingPunct="1">
              <a:lnSpc>
                <a:spcPct val="80000"/>
              </a:lnSpc>
              <a:buNone/>
            </a:pPr>
            <a:r>
              <a:rPr lang="es-MX" sz="2400" b="1" dirty="0" smtClean="0"/>
              <a:t>Usar un desinfectante para manos a base de alcohol: </a:t>
            </a:r>
          </a:p>
          <a:p>
            <a:pPr eaLnBrk="1" hangingPunct="1">
              <a:lnSpc>
                <a:spcPct val="80000"/>
              </a:lnSpc>
            </a:pPr>
            <a:r>
              <a:rPr lang="es-MX" sz="2200" dirty="0" smtClean="0"/>
              <a:t>Si el jabón y agua limpia no se tienen a la mano, use un desinfectante para manos a base de alcohol. </a:t>
            </a:r>
          </a:p>
          <a:p>
            <a:pPr eaLnBrk="1" hangingPunct="1">
              <a:lnSpc>
                <a:spcPct val="80000"/>
              </a:lnSpc>
            </a:pPr>
            <a:r>
              <a:rPr lang="es-MX" sz="2200" dirty="0" smtClean="0"/>
              <a:t>Los desinfectantes para manos a base de alcohol reducen el número de gérmenes en la piel y actúan rápidamente. </a:t>
            </a:r>
          </a:p>
          <a:p>
            <a:pPr eaLnBrk="1" hangingPunct="1">
              <a:lnSpc>
                <a:spcPct val="80000"/>
              </a:lnSpc>
            </a:pPr>
            <a:r>
              <a:rPr lang="es-MX" sz="2200" dirty="0" smtClean="0"/>
              <a:t>Aplique el producto en la palma de la mano. </a:t>
            </a:r>
          </a:p>
          <a:p>
            <a:pPr eaLnBrk="1" hangingPunct="1">
              <a:lnSpc>
                <a:spcPct val="80000"/>
              </a:lnSpc>
            </a:pPr>
            <a:r>
              <a:rPr lang="es-MX" sz="2200" dirty="0" smtClean="0"/>
              <a:t>Frote las manos una con otra. </a:t>
            </a:r>
          </a:p>
          <a:p>
            <a:pPr eaLnBrk="1" hangingPunct="1">
              <a:lnSpc>
                <a:spcPct val="80000"/>
              </a:lnSpc>
            </a:pPr>
            <a:r>
              <a:rPr lang="es-MX" sz="2200" dirty="0" smtClean="0"/>
              <a:t>Frote el producto sobre toda la superficie de las manos y dedos hasta que las manos estén</a:t>
            </a:r>
            <a:r>
              <a:rPr lang="es-MX" sz="2400" dirty="0" smtClean="0"/>
              <a:t> secas. </a:t>
            </a:r>
          </a:p>
          <a:p>
            <a:pPr eaLnBrk="1" hangingPunct="1"/>
            <a:endParaRPr lang="es-MX"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A31505"/>
          </a:solidFill>
        </p:spPr>
        <p:txBody>
          <a:bodyPr/>
          <a:lstStyle/>
          <a:p>
            <a:pPr eaLnBrk="1" hangingPunct="1"/>
            <a:r>
              <a:rPr lang="en-US" dirty="0" smtClean="0"/>
              <a:t>¿</a:t>
            </a:r>
            <a:r>
              <a:rPr lang="es-MX" dirty="0" smtClean="0"/>
              <a:t>Qué más podemos hacer</a:t>
            </a:r>
            <a:r>
              <a:rPr lang="en-US" dirty="0" smtClean="0"/>
              <a:t>?</a:t>
            </a:r>
          </a:p>
        </p:txBody>
      </p:sp>
      <p:sp>
        <p:nvSpPr>
          <p:cNvPr id="9219" name="Rectangle 3"/>
          <p:cNvSpPr>
            <a:spLocks noGrp="1" noChangeArrowheads="1"/>
          </p:cNvSpPr>
          <p:nvPr>
            <p:ph idx="1"/>
          </p:nvPr>
        </p:nvSpPr>
        <p:spPr>
          <a:xfrm>
            <a:off x="838200" y="2057400"/>
            <a:ext cx="7610475" cy="3670300"/>
          </a:xfrm>
        </p:spPr>
        <p:txBody>
          <a:bodyPr/>
          <a:lstStyle/>
          <a:p>
            <a:pPr eaLnBrk="1" hangingPunct="1"/>
            <a:r>
              <a:rPr lang="es-MX" sz="2400" dirty="0" smtClean="0"/>
              <a:t>Al toser o estornudar siempre cubra su boca y nariz con una toalla de papel.</a:t>
            </a:r>
          </a:p>
          <a:p>
            <a:r>
              <a:rPr lang="es-MX" sz="2400" dirty="0" smtClean="0"/>
              <a:t>Evite tocar sus ojos, nariz y boca. </a:t>
            </a:r>
          </a:p>
          <a:p>
            <a:pPr eaLnBrk="1" hangingPunct="1"/>
            <a:r>
              <a:rPr lang="es-MX" sz="2400" dirty="0" smtClean="0"/>
              <a:t>Lave sus manos después de haber usado pañuelos desechables.</a:t>
            </a:r>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p:txBody>
      </p:sp>
      <p:pic>
        <p:nvPicPr>
          <p:cNvPr id="9220" name="Picture 4" descr="flu girl sneeze"/>
          <p:cNvPicPr>
            <a:picLocks noChangeAspect="1" noChangeArrowheads="1"/>
          </p:cNvPicPr>
          <p:nvPr/>
        </p:nvPicPr>
        <p:blipFill>
          <a:blip r:embed="rId3" cstate="print"/>
          <a:srcRect/>
          <a:stretch>
            <a:fillRect/>
          </a:stretch>
        </p:blipFill>
        <p:spPr bwMode="auto">
          <a:xfrm>
            <a:off x="4804144" y="4343400"/>
            <a:ext cx="17145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n-US" dirty="0" smtClean="0"/>
              <a:t>O…</a:t>
            </a:r>
            <a:endParaRPr lang="en-US" dirty="0"/>
          </a:p>
        </p:txBody>
      </p:sp>
      <p:sp>
        <p:nvSpPr>
          <p:cNvPr id="3" name="Content Placeholder 2"/>
          <p:cNvSpPr>
            <a:spLocks noGrp="1"/>
          </p:cNvSpPr>
          <p:nvPr>
            <p:ph idx="1"/>
          </p:nvPr>
        </p:nvSpPr>
        <p:spPr/>
        <p:txBody>
          <a:bodyPr/>
          <a:lstStyle/>
          <a:p>
            <a:r>
              <a:rPr lang="es-MX" sz="2400" dirty="0" smtClean="0"/>
              <a:t>Al toser o estornudar hágalo en el área interna de su codo</a:t>
            </a:r>
            <a:r>
              <a:rPr lang="en-US" sz="2400" dirty="0" smtClean="0"/>
              <a:t>.</a:t>
            </a:r>
            <a:endParaRPr lang="en-US" sz="2400" dirty="0"/>
          </a:p>
        </p:txBody>
      </p:sp>
      <p:pic>
        <p:nvPicPr>
          <p:cNvPr id="3074" name="Picture 2" descr="http://1.bp.blogspot.com/-BH-nHagZotE/TjFZqcUkzsI/AAAAAAAACOo/404ZhhcbWeY/s400/SS_PR_090923swineflu_sneezing.jpg"/>
          <p:cNvPicPr>
            <a:picLocks noChangeAspect="1" noChangeArrowheads="1"/>
          </p:cNvPicPr>
          <p:nvPr/>
        </p:nvPicPr>
        <p:blipFill>
          <a:blip r:embed="rId3" cstate="print"/>
          <a:srcRect/>
          <a:stretch>
            <a:fillRect/>
          </a:stretch>
        </p:blipFill>
        <p:spPr bwMode="auto">
          <a:xfrm>
            <a:off x="3048000" y="3429000"/>
            <a:ext cx="2552700" cy="2552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A31505"/>
          </a:solidFill>
        </p:spPr>
        <p:txBody>
          <a:bodyPr/>
          <a:lstStyle/>
          <a:p>
            <a:pPr eaLnBrk="1" hangingPunct="1"/>
            <a:r>
              <a:rPr lang="en-US" dirty="0" smtClean="0"/>
              <a:t>Y…</a:t>
            </a:r>
          </a:p>
        </p:txBody>
      </p:sp>
      <p:sp>
        <p:nvSpPr>
          <p:cNvPr id="10243" name="Rectangle 3"/>
          <p:cNvSpPr>
            <a:spLocks noGrp="1" noChangeArrowheads="1"/>
          </p:cNvSpPr>
          <p:nvPr>
            <p:ph idx="1"/>
          </p:nvPr>
        </p:nvSpPr>
        <p:spPr>
          <a:xfrm>
            <a:off x="1143000" y="2425700"/>
            <a:ext cx="7305675" cy="3746500"/>
          </a:xfrm>
        </p:spPr>
        <p:txBody>
          <a:bodyPr/>
          <a:lstStyle/>
          <a:p>
            <a:endParaRPr lang="en-US" sz="2400" dirty="0"/>
          </a:p>
          <a:p>
            <a:r>
              <a:rPr lang="es-MX" sz="2400" dirty="0" smtClean="0"/>
              <a:t>El flu se diseminan cuando usted entra en contacto con otra gente que está enferma de flu.  </a:t>
            </a:r>
          </a:p>
          <a:p>
            <a:r>
              <a:rPr lang="es-MX" sz="2400" dirty="0" smtClean="0"/>
              <a:t>Evite acercarse a</a:t>
            </a:r>
            <a:r>
              <a:rPr lang="es-ES" sz="2400" dirty="0" smtClean="0"/>
              <a:t> </a:t>
            </a:r>
            <a:r>
              <a:rPr lang="es-ES" sz="2400" dirty="0"/>
              <a:t>personas con síntomas de flu </a:t>
            </a:r>
            <a:r>
              <a:rPr lang="es-MX" sz="2400" dirty="0" smtClean="0"/>
              <a:t>(manténgase al menos a 6 pies de distancia).</a:t>
            </a:r>
          </a:p>
          <a:p>
            <a:pPr eaLnBrk="1" hangingPunct="1"/>
            <a:r>
              <a:rPr lang="es-MX" sz="2400" dirty="0" smtClean="0"/>
              <a:t>Aplíquese la vacuna contra el flu.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A31505"/>
          </a:solidFill>
        </p:spPr>
        <p:txBody>
          <a:bodyPr/>
          <a:lstStyle/>
          <a:p>
            <a:pPr eaLnBrk="1" hangingPunct="1"/>
            <a:r>
              <a:rPr lang="en-US" sz="2800" dirty="0" smtClean="0"/>
              <a:t>¿</a:t>
            </a:r>
            <a:r>
              <a:rPr lang="es-MX" sz="2800" dirty="0" smtClean="0"/>
              <a:t>Qué</a:t>
            </a:r>
            <a:r>
              <a:rPr lang="en-US" sz="2800" dirty="0" smtClean="0"/>
              <a:t> </a:t>
            </a:r>
            <a:r>
              <a:rPr lang="es-MX" sz="2800" dirty="0" smtClean="0"/>
              <a:t>debo hacer si me llego a enfermar</a:t>
            </a:r>
            <a:r>
              <a:rPr lang="en-US" sz="2800" dirty="0" smtClean="0"/>
              <a:t>?</a:t>
            </a:r>
          </a:p>
        </p:txBody>
      </p:sp>
      <p:sp>
        <p:nvSpPr>
          <p:cNvPr id="13315" name="Rectangle 3"/>
          <p:cNvSpPr>
            <a:spLocks noGrp="1" noChangeArrowheads="1"/>
          </p:cNvSpPr>
          <p:nvPr>
            <p:ph idx="1"/>
          </p:nvPr>
        </p:nvSpPr>
        <p:spPr>
          <a:xfrm>
            <a:off x="3124200" y="2514600"/>
            <a:ext cx="5629275" cy="3289300"/>
          </a:xfrm>
        </p:spPr>
        <p:txBody>
          <a:bodyPr/>
          <a:lstStyle/>
          <a:p>
            <a:pPr eaLnBrk="1" hangingPunct="1"/>
            <a:r>
              <a:rPr lang="es-MX" sz="2400" dirty="0" smtClean="0"/>
              <a:t>Si presenta síntomas de flu, usted debe permanecer en casa y evitar el contacto con otra gente, excepto para obtener cuidado médico</a:t>
            </a:r>
            <a:r>
              <a:rPr lang="es-MX" dirty="0" smtClean="0"/>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14600"/>
            <a:ext cx="230399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A31505"/>
          </a:solidFill>
        </p:spPr>
        <p:txBody>
          <a:bodyPr/>
          <a:lstStyle/>
          <a:p>
            <a:pPr eaLnBrk="1" hangingPunct="1"/>
            <a:r>
              <a:rPr lang="es-MX" sz="2800" dirty="0" smtClean="0"/>
              <a:t>No disemine el flu – quédese en casa</a:t>
            </a:r>
          </a:p>
        </p:txBody>
      </p:sp>
      <p:sp>
        <p:nvSpPr>
          <p:cNvPr id="11267" name="Rectangle 3"/>
          <p:cNvSpPr>
            <a:spLocks noGrp="1" noChangeArrowheads="1"/>
          </p:cNvSpPr>
          <p:nvPr>
            <p:ph idx="1"/>
          </p:nvPr>
        </p:nvSpPr>
        <p:spPr>
          <a:xfrm>
            <a:off x="838200" y="2133600"/>
            <a:ext cx="7610475" cy="3670300"/>
          </a:xfrm>
        </p:spPr>
        <p:txBody>
          <a:bodyPr/>
          <a:lstStyle/>
          <a:p>
            <a:pPr eaLnBrk="1" hangingPunct="1">
              <a:lnSpc>
                <a:spcPct val="80000"/>
              </a:lnSpc>
            </a:pPr>
            <a:r>
              <a:rPr lang="es-MX" sz="2400" dirty="0" smtClean="0"/>
              <a:t>Quédese en casa hasta que no tenga fiebre por un día.</a:t>
            </a:r>
          </a:p>
          <a:p>
            <a:pPr eaLnBrk="1" hangingPunct="1">
              <a:lnSpc>
                <a:spcPct val="80000"/>
              </a:lnSpc>
            </a:pPr>
            <a:r>
              <a:rPr lang="es-MX" sz="2400" dirty="0" smtClean="0"/>
              <a:t>Después de no tener fiebre por 1 día, usted puede regresar al trabajo o la escuela. </a:t>
            </a:r>
          </a:p>
          <a:p>
            <a:pPr eaLnBrk="1" hangingPunct="1">
              <a:lnSpc>
                <a:spcPct val="80000"/>
              </a:lnSpc>
              <a:buNone/>
            </a:pPr>
            <a:r>
              <a:rPr lang="es-MX" sz="2800" dirty="0" smtClean="0"/>
              <a:t> </a:t>
            </a:r>
          </a:p>
        </p:txBody>
      </p:sp>
      <p:pic>
        <p:nvPicPr>
          <p:cNvPr id="17409" name="Picture 1"/>
          <p:cNvPicPr>
            <a:picLocks noChangeAspect="1" noChangeArrowheads="1"/>
          </p:cNvPicPr>
          <p:nvPr/>
        </p:nvPicPr>
        <p:blipFill>
          <a:blip r:embed="rId3" cstate="print"/>
          <a:srcRect/>
          <a:stretch>
            <a:fillRect/>
          </a:stretch>
        </p:blipFill>
        <p:spPr bwMode="auto">
          <a:xfrm>
            <a:off x="3657600" y="3657600"/>
            <a:ext cx="1351845" cy="228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n-US" dirty="0"/>
              <a:t>Y</a:t>
            </a:r>
            <a:r>
              <a:rPr lang="en-US" dirty="0" smtClean="0"/>
              <a:t>…</a:t>
            </a:r>
            <a:endParaRPr lang="en-US" dirty="0"/>
          </a:p>
        </p:txBody>
      </p:sp>
      <p:sp>
        <p:nvSpPr>
          <p:cNvPr id="3" name="Content Placeholder 2"/>
          <p:cNvSpPr>
            <a:spLocks noGrp="1"/>
          </p:cNvSpPr>
          <p:nvPr>
            <p:ph idx="1"/>
          </p:nvPr>
        </p:nvSpPr>
        <p:spPr>
          <a:xfrm>
            <a:off x="990600" y="2286000"/>
            <a:ext cx="7772400" cy="3600480"/>
          </a:xfrm>
        </p:spPr>
        <p:txBody>
          <a:bodyPr/>
          <a:lstStyle/>
          <a:p>
            <a:r>
              <a:rPr lang="es-MX" sz="2400" dirty="0" smtClean="0"/>
              <a:t>Descanse tanto como pueda.</a:t>
            </a:r>
          </a:p>
          <a:p>
            <a:r>
              <a:rPr lang="es-MX" sz="2400" dirty="0" smtClean="0"/>
              <a:t>Tome acetaminofén (</a:t>
            </a:r>
            <a:r>
              <a:rPr lang="es-MX" sz="2400" dirty="0" err="1" smtClean="0"/>
              <a:t>tylenol</a:t>
            </a:r>
            <a:r>
              <a:rPr lang="es-MX" sz="2400" dirty="0" smtClean="0"/>
              <a:t>).</a:t>
            </a:r>
          </a:p>
          <a:p>
            <a:r>
              <a:rPr lang="es-MX" sz="2400" dirty="0" smtClean="0"/>
              <a:t>Lave sus manos con agua tibia y jabón después de estornudar, toser, o sonarse la nariz</a:t>
            </a:r>
            <a:r>
              <a:rPr lang="en-US" sz="2400" dirty="0" smtClean="0"/>
              <a:t>. </a:t>
            </a:r>
            <a:endParaRPr lang="en-US" sz="2400" dirty="0"/>
          </a:p>
        </p:txBody>
      </p:sp>
      <p:pic>
        <p:nvPicPr>
          <p:cNvPr id="6" name="Picture 5" descr="tyleno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419600"/>
            <a:ext cx="2135313" cy="1601485"/>
          </a:xfrm>
          <a:prstGeom prst="rect">
            <a:avLst/>
          </a:prstGeom>
        </p:spPr>
      </p:pic>
      <p:pic>
        <p:nvPicPr>
          <p:cNvPr id="60420" name="Picture 4"/>
          <p:cNvPicPr>
            <a:picLocks noChangeAspect="1" noChangeArrowheads="1"/>
          </p:cNvPicPr>
          <p:nvPr/>
        </p:nvPicPr>
        <p:blipFill>
          <a:blip r:embed="rId4" cstate="print"/>
          <a:srcRect/>
          <a:stretch>
            <a:fillRect/>
          </a:stretch>
        </p:blipFill>
        <p:spPr bwMode="auto">
          <a:xfrm>
            <a:off x="3505200" y="4419600"/>
            <a:ext cx="1420173" cy="1617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A31505"/>
          </a:solidFill>
        </p:spPr>
        <p:txBody>
          <a:bodyPr/>
          <a:lstStyle/>
          <a:p>
            <a:pPr eaLnBrk="1" hangingPunct="1"/>
            <a:r>
              <a:rPr lang="es-MX" sz="3200" dirty="0" smtClean="0"/>
              <a:t>Use los artículos de su kit para el flu</a:t>
            </a:r>
          </a:p>
        </p:txBody>
      </p:sp>
      <p:sp>
        <p:nvSpPr>
          <p:cNvPr id="14339" name="Rectangle 3"/>
          <p:cNvSpPr>
            <a:spLocks noGrp="1" noChangeArrowheads="1"/>
          </p:cNvSpPr>
          <p:nvPr>
            <p:ph idx="1"/>
          </p:nvPr>
        </p:nvSpPr>
        <p:spPr>
          <a:xfrm>
            <a:off x="1219200" y="2474913"/>
            <a:ext cx="7735888" cy="4383087"/>
          </a:xfrm>
        </p:spPr>
        <p:txBody>
          <a:bodyPr/>
          <a:lstStyle/>
          <a:p>
            <a:pPr eaLnBrk="1" hangingPunct="1"/>
            <a:r>
              <a:rPr lang="es-MX" sz="2400" dirty="0" smtClean="0"/>
              <a:t>Termómetro: tome su temperatura con un termómetro:</a:t>
            </a:r>
          </a:p>
          <a:p>
            <a:pPr lvl="1"/>
            <a:r>
              <a:rPr lang="es-MX" sz="2200" dirty="0" smtClean="0"/>
              <a:t>	Sosténgalo en su boca por </a:t>
            </a:r>
            <a:r>
              <a:rPr lang="es-MX" sz="2200" dirty="0"/>
              <a:t>1</a:t>
            </a:r>
            <a:r>
              <a:rPr lang="es-MX" sz="2200" dirty="0" smtClean="0"/>
              <a:t> minuto.</a:t>
            </a:r>
          </a:p>
          <a:p>
            <a:pPr lvl="1"/>
            <a:r>
              <a:rPr lang="es-MX" sz="2200" dirty="0" smtClean="0"/>
              <a:t>	Si la lectura es mayor de 99 grados, </a:t>
            </a:r>
            <a:br>
              <a:rPr lang="es-MX" sz="2200" dirty="0" smtClean="0"/>
            </a:br>
            <a:r>
              <a:rPr lang="es-MX" sz="2200" dirty="0" smtClean="0"/>
              <a:t>	usted tiene fiebre.</a:t>
            </a:r>
          </a:p>
          <a:p>
            <a:pPr eaLnBrk="1" hangingPunct="1"/>
            <a:r>
              <a:rPr lang="es-MX" sz="2400" dirty="0" smtClean="0"/>
              <a:t>Desinfectante par manos: Practique un buen lavado o desinfección de manos.</a:t>
            </a:r>
          </a:p>
          <a:p>
            <a:pPr eaLnBrk="1" hangingPunct="1">
              <a:buNone/>
            </a:pP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n-US" dirty="0"/>
              <a:t>Y</a:t>
            </a:r>
            <a:r>
              <a:rPr lang="en-US" dirty="0" smtClean="0"/>
              <a:t>…</a:t>
            </a:r>
            <a:endParaRPr lang="en-US" dirty="0"/>
          </a:p>
        </p:txBody>
      </p:sp>
      <p:sp>
        <p:nvSpPr>
          <p:cNvPr id="3" name="Content Placeholder 2"/>
          <p:cNvSpPr>
            <a:spLocks noGrp="1"/>
          </p:cNvSpPr>
          <p:nvPr>
            <p:ph idx="1"/>
          </p:nvPr>
        </p:nvSpPr>
        <p:spPr/>
        <p:txBody>
          <a:bodyPr/>
          <a:lstStyle/>
          <a:p>
            <a:r>
              <a:rPr lang="es-MX" sz="2400" dirty="0" smtClean="0"/>
              <a:t>Pañuelos desechables: Use pañuelos desechables cuando tenga tos o estornude.</a:t>
            </a:r>
          </a:p>
          <a:p>
            <a:pPr lvl="1"/>
            <a:r>
              <a:rPr lang="es-MX" sz="2200" dirty="0" smtClean="0"/>
              <a:t>Mantenga los pañuelos desechables usados en una canasta cerrada para basura y </a:t>
            </a:r>
            <a:r>
              <a:rPr lang="es-MX" sz="2200" dirty="0"/>
              <a:t>cuando </a:t>
            </a:r>
            <a:r>
              <a:rPr lang="es-MX" sz="2200" dirty="0" smtClean="0"/>
              <a:t>ya se </a:t>
            </a:r>
            <a:r>
              <a:rPr lang="es-MX" sz="2200" dirty="0"/>
              <a:t>sienta mejor </a:t>
            </a:r>
            <a:r>
              <a:rPr lang="es-MX" sz="2200" dirty="0" smtClean="0"/>
              <a:t>deséchelos usted mismo.</a:t>
            </a:r>
          </a:p>
          <a:p>
            <a:pPr lvl="1"/>
            <a:r>
              <a:rPr lang="es-MX" sz="2400" dirty="0" smtClean="0"/>
              <a:t>Pastillas para la tos</a:t>
            </a:r>
          </a:p>
          <a:p>
            <a:r>
              <a:rPr lang="es-MX" sz="2400" dirty="0" smtClean="0"/>
              <a:t>No vaya a trabajar o salga fuera de la casa hasta que usted no tenga fiebre por un día.</a:t>
            </a:r>
          </a:p>
          <a:p>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4104">
                <a:lumMod val="100000"/>
              </a:srgbClr>
            </a:gs>
            <a:gs pos="50000">
              <a:srgbClr val="F09415"/>
            </a:gs>
            <a:gs pos="100000">
              <a:srgbClr val="A31505"/>
            </a:gs>
          </a:gsLst>
          <a:lin ang="2520000" scaled="0"/>
          <a:tileRect/>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A31505"/>
          </a:solidFill>
        </p:spPr>
        <p:txBody>
          <a:bodyPr/>
          <a:lstStyle/>
          <a:p>
            <a:pPr eaLnBrk="1" hangingPunct="1"/>
            <a:r>
              <a:rPr lang="es-MX" dirty="0" smtClean="0"/>
              <a:t>Hablemos Sobre la Vacuna Contra el Flu</a:t>
            </a:r>
          </a:p>
        </p:txBody>
      </p:sp>
      <p:sp>
        <p:nvSpPr>
          <p:cNvPr id="15363" name="Rectangle 3"/>
          <p:cNvSpPr>
            <a:spLocks noGrp="1" noChangeArrowheads="1"/>
          </p:cNvSpPr>
          <p:nvPr>
            <p:ph idx="1"/>
          </p:nvPr>
        </p:nvSpPr>
        <p:spPr>
          <a:xfrm>
            <a:off x="3810000" y="2057400"/>
            <a:ext cx="5105400" cy="4495800"/>
          </a:xfrm>
        </p:spPr>
        <p:txBody>
          <a:bodyPr/>
          <a:lstStyle/>
          <a:p>
            <a:pPr eaLnBrk="1" hangingPunct="1"/>
            <a:r>
              <a:rPr lang="es-MX" sz="2600" dirty="0" smtClean="0"/>
              <a:t>La vacuna contra el flu también es llamada “flu </a:t>
            </a:r>
            <a:r>
              <a:rPr lang="es-MX" sz="2600" dirty="0" err="1" smtClean="0"/>
              <a:t>shot</a:t>
            </a:r>
            <a:r>
              <a:rPr lang="es-MX" sz="2600" dirty="0" smtClean="0"/>
              <a:t>.”</a:t>
            </a:r>
          </a:p>
          <a:p>
            <a:pPr eaLnBrk="1" hangingPunct="1"/>
            <a:r>
              <a:rPr lang="es-MX" sz="2600" dirty="0" smtClean="0"/>
              <a:t>Vacune </a:t>
            </a:r>
            <a:r>
              <a:rPr lang="es-MX" sz="2600" dirty="0" smtClean="0"/>
              <a:t>a su familia también.</a:t>
            </a:r>
          </a:p>
          <a:p>
            <a:pPr eaLnBrk="1" hangingPunct="1"/>
            <a:r>
              <a:rPr lang="es-MX" sz="2600" dirty="0" smtClean="0"/>
              <a:t>Es muy segura y eficaz.</a:t>
            </a:r>
          </a:p>
          <a:p>
            <a:pPr eaLnBrk="1" hangingPunct="1"/>
            <a:r>
              <a:rPr lang="es-MX" sz="2600" b="1" dirty="0" smtClean="0"/>
              <a:t>¡La mejor manera de prevenir el flu!</a:t>
            </a:r>
          </a:p>
        </p:txBody>
      </p:sp>
      <p:pic>
        <p:nvPicPr>
          <p:cNvPr id="2" name="Picture 1" descr="iStock_000011064244_FluVacc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41908"/>
            <a:ext cx="2819027" cy="18776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s-MX" dirty="0" smtClean="0"/>
              <a:t>Presentaciones</a:t>
            </a:r>
            <a:endParaRPr lang="es-MX" dirty="0"/>
          </a:p>
        </p:txBody>
      </p:sp>
      <p:pic>
        <p:nvPicPr>
          <p:cNvPr id="4" name="Picture 3" descr="iStock_000000422977_MomBab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362200"/>
            <a:ext cx="4419600" cy="339201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913813" cy="1047750"/>
          </a:xfrm>
          <a:solidFill>
            <a:srgbClr val="A31505"/>
          </a:solidFill>
        </p:spPr>
        <p:txBody>
          <a:bodyPr/>
          <a:lstStyle/>
          <a:p>
            <a:r>
              <a:rPr lang="es-MX" dirty="0" smtClean="0"/>
              <a:t>¿Quién Debe Ponerse la Vacuna Contra el Flu?</a:t>
            </a:r>
            <a:endParaRPr lang="es-MX" dirty="0"/>
          </a:p>
        </p:txBody>
      </p:sp>
      <p:sp>
        <p:nvSpPr>
          <p:cNvPr id="3" name="Content Placeholder 2"/>
          <p:cNvSpPr>
            <a:spLocks noGrp="1"/>
          </p:cNvSpPr>
          <p:nvPr>
            <p:ph idx="1"/>
          </p:nvPr>
        </p:nvSpPr>
        <p:spPr>
          <a:xfrm>
            <a:off x="533400" y="2971800"/>
            <a:ext cx="4495800" cy="3670300"/>
          </a:xfrm>
        </p:spPr>
        <p:txBody>
          <a:bodyPr/>
          <a:lstStyle/>
          <a:p>
            <a:r>
              <a:rPr lang="es-MX" sz="2400" dirty="0" smtClean="0"/>
              <a:t>Todos las personas mayores de 6 meses</a:t>
            </a:r>
          </a:p>
          <a:p>
            <a:r>
              <a:rPr lang="es-MX" sz="2400" dirty="0" smtClean="0"/>
              <a:t>Las mujeres embarazadas</a:t>
            </a:r>
          </a:p>
          <a:p>
            <a:r>
              <a:rPr lang="es-MX" sz="2400" dirty="0" smtClean="0"/>
              <a:t>Adultos mayores</a:t>
            </a:r>
          </a:p>
          <a:p>
            <a:r>
              <a:rPr lang="es-MX" sz="2400" dirty="0" smtClean="0"/>
              <a:t>Trabajadores de la salud</a:t>
            </a:r>
            <a:endParaRPr lang="es-MX" sz="2400" dirty="0"/>
          </a:p>
        </p:txBody>
      </p:sp>
      <p:sp>
        <p:nvSpPr>
          <p:cNvPr id="4" name="TextBox 3"/>
          <p:cNvSpPr txBox="1"/>
          <p:nvPr/>
        </p:nvSpPr>
        <p:spPr>
          <a:xfrm>
            <a:off x="2286000" y="2133600"/>
            <a:ext cx="4267200" cy="523220"/>
          </a:xfrm>
          <a:prstGeom prst="rect">
            <a:avLst/>
          </a:prstGeom>
          <a:noFill/>
        </p:spPr>
        <p:txBody>
          <a:bodyPr wrap="square" rtlCol="0">
            <a:spAutoFit/>
          </a:bodyPr>
          <a:lstStyle/>
          <a:p>
            <a:pPr algn="ctr">
              <a:buNone/>
            </a:pPr>
            <a:r>
              <a:rPr lang="es-MX" sz="2800" b="1" dirty="0" smtClean="0"/>
              <a:t>La Mayoría de la Gente</a:t>
            </a:r>
          </a:p>
        </p:txBody>
      </p:sp>
      <p:sp>
        <p:nvSpPr>
          <p:cNvPr id="5" name="Content Placeholder 2"/>
          <p:cNvSpPr txBox="1">
            <a:spLocks/>
          </p:cNvSpPr>
          <p:nvPr/>
        </p:nvSpPr>
        <p:spPr bwMode="auto">
          <a:xfrm>
            <a:off x="4924425" y="2971800"/>
            <a:ext cx="40671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kumimoji="0" lang="es-MX"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Gente con asma</a:t>
            </a:r>
          </a:p>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lang="es-MX" sz="2400" dirty="0" smtClean="0">
                <a:solidFill>
                  <a:srgbClr val="595959"/>
                </a:solidFill>
                <a:latin typeface="+mn-lt"/>
                <a:ea typeface="ＭＳ Ｐゴシック" charset="-128"/>
                <a:cs typeface="ＭＳ Ｐゴシック" charset="-128"/>
              </a:rPr>
              <a:t>Gente con diabetes</a:t>
            </a:r>
            <a:endParaRPr kumimoji="0" lang="es-MX"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lang="es-MX" sz="2400" dirty="0" smtClean="0">
                <a:solidFill>
                  <a:srgbClr val="595959"/>
                </a:solidFill>
                <a:latin typeface="+mn-lt"/>
                <a:ea typeface="ＭＳ Ｐゴシック" charset="-128"/>
                <a:cs typeface="ＭＳ Ｐゴシック" charset="-128"/>
              </a:rPr>
              <a:t>Gente con enfermedades del corazón</a:t>
            </a:r>
          </a:p>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kumimoji="0" lang="es-MX"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Fumadores</a:t>
            </a:r>
          </a:p>
          <a:p>
            <a:pPr marL="342900" marR="0" lvl="0" indent="-342900" algn="l" defTabSz="914400" rtl="0" eaLnBrk="1" fontAlgn="base" latinLnBrk="0" hangingPunct="1">
              <a:lnSpc>
                <a:spcPct val="100000"/>
              </a:lnSpc>
              <a:spcBef>
                <a:spcPts val="2000"/>
              </a:spcBef>
              <a:spcAft>
                <a:spcPct val="0"/>
              </a:spcAft>
              <a:buClr>
                <a:schemeClr val="accent1"/>
              </a:buClr>
              <a:buSzTx/>
              <a:tabLst/>
              <a:defRPr/>
            </a:pPr>
            <a:endParaRPr kumimoji="0" lang="en-US" sz="2400" b="0" i="0" u="none" strike="noStrike" kern="1200" cap="none" spc="0" normalizeH="0" baseline="0" noProof="0" dirty="0">
              <a:ln>
                <a:noFill/>
              </a:ln>
              <a:solidFill>
                <a:srgbClr val="595959"/>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9144000" cy="914400"/>
          </a:xfrm>
          <a:solidFill>
            <a:srgbClr val="A31505"/>
          </a:solidFill>
        </p:spPr>
        <p:txBody>
          <a:bodyPr/>
          <a:lstStyle/>
          <a:p>
            <a:r>
              <a:rPr lang="en-US" sz="3200" dirty="0" smtClean="0"/>
              <a:t>¿</a:t>
            </a:r>
            <a:r>
              <a:rPr lang="es-MX" sz="3200" dirty="0" smtClean="0"/>
              <a:t>Quién NO Debe Aplicarse la Vacuna Contra el Flu?</a:t>
            </a:r>
            <a:endParaRPr lang="es-MX" sz="3200" dirty="0"/>
          </a:p>
        </p:txBody>
      </p:sp>
      <p:sp>
        <p:nvSpPr>
          <p:cNvPr id="3" name="Content Placeholder 2"/>
          <p:cNvSpPr>
            <a:spLocks noGrp="1"/>
          </p:cNvSpPr>
          <p:nvPr>
            <p:ph idx="1"/>
          </p:nvPr>
        </p:nvSpPr>
        <p:spPr>
          <a:xfrm>
            <a:off x="1066800" y="2286000"/>
            <a:ext cx="7467599" cy="3746500"/>
          </a:xfrm>
        </p:spPr>
        <p:txBody>
          <a:bodyPr/>
          <a:lstStyle/>
          <a:p>
            <a:r>
              <a:rPr lang="es-MX" sz="2400" dirty="0" smtClean="0"/>
              <a:t>Todas las personas que son alérgicas a algún componente presente en la vacuna. </a:t>
            </a:r>
          </a:p>
          <a:p>
            <a:r>
              <a:rPr lang="es-MX" sz="2400" dirty="0" smtClean="0"/>
              <a:t>Todo aquel que ha tenido alguna reacción severa a la vacuna contra el flu en el pasado. </a:t>
            </a:r>
          </a:p>
          <a:p>
            <a:pPr>
              <a:buNone/>
            </a:pPr>
            <a:r>
              <a:rPr lang="es-MX" sz="2400" b="1" dirty="0" smtClean="0"/>
              <a:t>Hable con su doctor, enfermera o farmaceuta </a:t>
            </a:r>
          </a:p>
          <a:p>
            <a:pPr>
              <a:spcBef>
                <a:spcPts val="0"/>
              </a:spcBef>
              <a:buNone/>
            </a:pPr>
            <a:r>
              <a:rPr lang="es-MX" sz="2400" b="1" dirty="0"/>
              <a:t>s</a:t>
            </a:r>
            <a:r>
              <a:rPr lang="es-MX" sz="2400" b="1" dirty="0" smtClean="0"/>
              <a:t>i tiene preguntas.</a:t>
            </a:r>
            <a:endParaRPr lang="es-MX"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n-US" dirty="0" smtClean="0"/>
              <a:t>¿</a:t>
            </a:r>
            <a:r>
              <a:rPr lang="es-MX" dirty="0" smtClean="0"/>
              <a:t>Sabía Usted?</a:t>
            </a:r>
            <a:endParaRPr lang="es-MX" dirty="0"/>
          </a:p>
        </p:txBody>
      </p:sp>
      <p:sp>
        <p:nvSpPr>
          <p:cNvPr id="3" name="Content Placeholder 2"/>
          <p:cNvSpPr>
            <a:spLocks noGrp="1"/>
          </p:cNvSpPr>
          <p:nvPr>
            <p:ph idx="1"/>
          </p:nvPr>
        </p:nvSpPr>
        <p:spPr>
          <a:xfrm>
            <a:off x="4267200" y="2057400"/>
            <a:ext cx="4419600" cy="4495800"/>
          </a:xfrm>
        </p:spPr>
        <p:txBody>
          <a:bodyPr/>
          <a:lstStyle/>
          <a:p>
            <a:r>
              <a:rPr lang="es-MX" sz="2400" dirty="0" smtClean="0"/>
              <a:t>La vacuna contra el flu le enseña a su cuerpo a saber pelear contra el flu.</a:t>
            </a:r>
          </a:p>
          <a:p>
            <a:r>
              <a:rPr lang="es-MX" sz="2400" dirty="0" smtClean="0"/>
              <a:t>Usted debe aplicarse la vacuna cada año.</a:t>
            </a:r>
          </a:p>
          <a:p>
            <a:r>
              <a:rPr lang="es-MX" sz="2400" dirty="0" smtClean="0"/>
              <a:t>La vacuna contra el flu solo protege contra el flu, no de los resfriados u otras enfermedades</a:t>
            </a:r>
            <a:r>
              <a:rPr lang="en-US" sz="2400" dirty="0" smtClean="0"/>
              <a:t>.</a:t>
            </a:r>
          </a:p>
          <a:p>
            <a:pPr>
              <a:buNone/>
            </a:pPr>
            <a:endParaRPr lang="en-US" sz="2400" dirty="0"/>
          </a:p>
        </p:txBody>
      </p:sp>
      <p:pic>
        <p:nvPicPr>
          <p:cNvPr id="4" name="Picture 3" descr="iStock_000007387082_BoxingGlov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362200"/>
            <a:ext cx="2879941" cy="337004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s-MX" dirty="0" smtClean="0"/>
              <a:t>Demos </a:t>
            </a:r>
            <a:r>
              <a:rPr lang="es-MX" smtClean="0"/>
              <a:t>un Repaso</a:t>
            </a:r>
            <a:endParaRPr lang="es-MX" dirty="0"/>
          </a:p>
        </p:txBody>
      </p:sp>
      <p:sp>
        <p:nvSpPr>
          <p:cNvPr id="3" name="Content Placeholder 2"/>
          <p:cNvSpPr>
            <a:spLocks noGrp="1"/>
          </p:cNvSpPr>
          <p:nvPr>
            <p:ph idx="1"/>
          </p:nvPr>
        </p:nvSpPr>
        <p:spPr>
          <a:xfrm>
            <a:off x="1114425" y="2057400"/>
            <a:ext cx="7191375" cy="4208463"/>
          </a:xfrm>
        </p:spPr>
        <p:txBody>
          <a:bodyPr/>
          <a:lstStyle/>
          <a:p>
            <a:r>
              <a:rPr lang="es-MX" sz="2400" dirty="0" smtClean="0"/>
              <a:t>El examen en la página 5 de su cuadernillo</a:t>
            </a:r>
          </a:p>
          <a:p>
            <a:r>
              <a:rPr lang="es-MX" sz="2400" dirty="0" smtClean="0"/>
              <a:t>Coloque un circulo a la “V” si la aseveración es verdadera o la “F” si es falsa</a:t>
            </a:r>
            <a:endParaRPr lang="es-MX"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523719"/>
            <a:ext cx="3048000" cy="227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rgbClr val="A31505"/>
          </a:solidFill>
        </p:spPr>
        <p:txBody>
          <a:bodyPr/>
          <a:lstStyle/>
          <a:p>
            <a:pPr eaLnBrk="1" hangingPunct="1"/>
            <a:r>
              <a:rPr lang="en-US" dirty="0" smtClean="0"/>
              <a:t>¿</a:t>
            </a:r>
            <a:r>
              <a:rPr lang="es-MX" dirty="0" smtClean="0"/>
              <a:t>Dónde puedo adquirir una vacuna contra el flu?</a:t>
            </a:r>
          </a:p>
        </p:txBody>
      </p:sp>
      <p:sp>
        <p:nvSpPr>
          <p:cNvPr id="16387" name="Content Placeholder 2"/>
          <p:cNvSpPr>
            <a:spLocks noGrp="1"/>
          </p:cNvSpPr>
          <p:nvPr>
            <p:ph idx="1"/>
          </p:nvPr>
        </p:nvSpPr>
        <p:spPr>
          <a:xfrm>
            <a:off x="3200400" y="2133600"/>
            <a:ext cx="5791200" cy="4459287"/>
          </a:xfrm>
        </p:spPr>
        <p:txBody>
          <a:bodyPr/>
          <a:lstStyle/>
          <a:p>
            <a:pPr eaLnBrk="1" hangingPunct="1"/>
            <a:r>
              <a:rPr lang="es-MX" sz="2400" dirty="0" smtClean="0"/>
              <a:t>Hable con su doctor, enfermera, farmaceuta o clínica local de salud para encontrar más información sobre lugares en los que puede obtener vacunas contra el flu.</a:t>
            </a:r>
          </a:p>
          <a:p>
            <a:r>
              <a:rPr lang="es-MX" sz="2400" dirty="0" smtClean="0"/>
              <a:t>La vacuna contra el flu es rápida y fácil de adquirir y le ayudará a que usted </a:t>
            </a:r>
            <a:r>
              <a:rPr lang="es-MX" sz="2400" dirty="0"/>
              <a:t>y </a:t>
            </a:r>
            <a:r>
              <a:rPr lang="es-MX" sz="2400" dirty="0" smtClean="0"/>
              <a:t>su </a:t>
            </a:r>
            <a:r>
              <a:rPr lang="es-MX" sz="2400" dirty="0"/>
              <a:t>familia </a:t>
            </a:r>
            <a:r>
              <a:rPr lang="es-MX" sz="2400" dirty="0" smtClean="0"/>
              <a:t> se mantengan sanos durante la temporada de flu. </a:t>
            </a:r>
          </a:p>
        </p:txBody>
      </p:sp>
      <p:sp>
        <p:nvSpPr>
          <p:cNvPr id="9220" name="AutoShape 4" descr="data:image/jpg;base64,/9j/4AAQSkZJRgABAQAAAQABAAD/2wBDAAkGBwgHBgkIBwgKCgkLDRYPDQwMDRsUFRAWIB0iIiAdHx8kKDQsJCYxJx8fLT0tMTU3Ojo6Iys/RD84QzQ5Ojf/2wBDAQoKCg0MDRoPDxo3JR8lNzc3Nzc3Nzc3Nzc3Nzc3Nzc3Nzc3Nzc3Nzc3Nzc3Nzc3Nzc3Nzc3Nzc3Nzc3Nzc3Nzf/wAARCAAgAH4DASIAAhEBAxEB/8QAGwAAAgIDAQAAAAAAAAAAAAAABgcBBQACBAP/xAA2EAABAwMDAwEFBgUFAAAAAAABAgMEAAURBiExEkFRExQyQmGBByIjJHGRFTNS0fBUcqGxwf/EABkBAAMBAQEAAAAAAAAAAAAAAAABAgQDBf/EACwRAAEDAgUCBgEFAAAAAAAAAAEAAhEDEgQhMUFRBWETFCJxgdGhMpGx4fH/2gAMAwEAAhEDEQA/AGJqXW0KwTREVHekOhIUv01ABAPG5716ae1c1qCYpiDAkpShPU664UhKPA2O5Ndmrbk1ZrHJmFtCnSOlpJSD1LOw/v8ASh24Kd0pottlgk3SesBTncur94/QbD6VBJBzK9OlSo1KAAZ6iYBnXkxwFezNYWaLdG7aqQpyQpYbPpo6koUTjBP1+lV0jVE9jXLNlditiI7hKVcrVkEhQ7Y2Ix8qo9L2SLPvkdUZCVwbSPxJH+pkHcnPcAgfsPNevt0eVrp+8KSt5iH+VioaT1KkPYOQkd8ZUSeBtU3FaPK4djnNAJhpmeTp7cpkjgVDikpTlRAA3JJ2FA8zVeo2LpGgpsDKFyP5aFv9SinuSU7JA81rrO7JnTV2hT6moEZIXcXGveXn3WU+VHx/Y1dwWFuAqFzQYgidZy+P2HdEEDVNouN1NthSS8+ATlCD0bc/e4q8oBs7YsTipZtqnLzPR+Xt0fA9nZTwCeEjjKj3rpsurLvN1A/bZ1uix0R0qXIUHiS2APPBO48Ug7lXVwckuo/pAzkj8dpyRpkZxWUvLRru5XW6LjQ7Yl4uuAtZX0Jba/qUcEnz44AzVxedVut3By22dlh+Qwkrkvvr6WY4HPURyd+BTvC5vwFdrwwjOJ127osqNqELJq9w6ceu18bbaQl0oZLKT+Y/2pJznOR9K8GNTXt3UEKCqLDbS8Ot+OCpbkdvGcrVnAOO2P8Aui4JeRrS4cTvxqjasJFBcvXLCrspqGpo2+KCqZKXkg9glvfck7Z+R8Zqw09eptxjP3aehmHbCMx0r9/pHK1HOMH/AD5lwSfg6zGXuED729+yIyRkVsOKXcfU0q964hRIxfYtyOpYTgpLw6SQpQ/pPYf4GEDsKYdKivh3UC0P1IlCf2j2qZdLGgQG1OvMvJc9NPKgARt5O9C2oWNU6ngMrdsqmERPhzhbqjgEhJ/SmtzUdO2P/KTmArThuoOoNaA0EtJInvqlxZGNTyrS1ZY1tRaIqU9L0tQIWQeSlPPUfP8AyK1Novtp1KGrBbkKiMxwyw9I9xHUAVLyDnqznP7cUyceKnp70WJnqLrnGwQZyz1O+sylnbTqm16huKja3LlIfw2mU7+GgAcEHgJ34rms9o1DB1HIdkWVEt91wrTIdWQy0ondY87H9dqamBXFejNTbJJtaEKmemfRCiAOr67VJp91Y6kSSLGi4AHX7y+EtJczVdkaus2Y00yt9xKDLcx1nGQEtjPHJHjc81caS0pJ/hgVPV0ImkOykkn1HU5ylsnsnuruc4rvtmnLlcFwXtUPodTDGW4yFdQWvPvuHufkNtqMQkDYUNZnK6YrHQ3w6YE7kaZafaWtgZ1ZDu1ydTaELdkqwX5KglLYGcBODunGNvlVLa7He2Zj6LhY50xDqgtbQd9NtxeeVn4huTzTkArMCjwwoHVXi70DOOdtN/4Ss1TatUTpcFSrYAwykeixBcyln5E9lbDfGOPnXW5pu9CzSFJhhgu7exsvdTj5PxPOk5IG56Qd6ZOBU07BmoPU6ljWBoAHv9/2lFP+z65xbK2plHtUxxweo2hYAaTg8ZwCc8n9u9XhtGpFWdh24sNzVsBCWLY2oIbGPjcOfvYxxxmmBipoFMDROp1WvUADwDBnT8f4lai161i31y9pgRnJTqekp6klKRsMAdQxsB3o/saboIKVXhTRlLPUpDScJbHZI8/rVnWU2ttWfE4x2IADmgRlkNgv/9k="/>
          <p:cNvSpPr>
            <a:spLocks noChangeAspect="1" noChangeArrowheads="1"/>
          </p:cNvSpPr>
          <p:nvPr/>
        </p:nvSpPr>
        <p:spPr bwMode="auto">
          <a:xfrm>
            <a:off x="80963" y="-180975"/>
            <a:ext cx="120015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57"/>
          <a:stretch/>
        </p:blipFill>
        <p:spPr bwMode="auto">
          <a:xfrm>
            <a:off x="381000" y="2209800"/>
            <a:ext cx="2584054" cy="362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s-MX" sz="2800" dirty="0" smtClean="0"/>
              <a:t>Todos Tenemos Una Historia que Contar</a:t>
            </a:r>
            <a:endParaRPr lang="es-MX" sz="2800" dirty="0"/>
          </a:p>
        </p:txBody>
      </p:sp>
      <p:sp>
        <p:nvSpPr>
          <p:cNvPr id="3" name="Content Placeholder 2"/>
          <p:cNvSpPr>
            <a:spLocks noGrp="1"/>
          </p:cNvSpPr>
          <p:nvPr>
            <p:ph idx="1"/>
          </p:nvPr>
        </p:nvSpPr>
        <p:spPr>
          <a:xfrm>
            <a:off x="457200" y="2133600"/>
            <a:ext cx="5257800" cy="4132263"/>
          </a:xfrm>
        </p:spPr>
        <p:txBody>
          <a:bodyPr/>
          <a:lstStyle/>
          <a:p>
            <a:r>
              <a:rPr lang="es-MX" sz="2400" dirty="0" smtClean="0"/>
              <a:t>Vea las páginas 6 y 7 en su cuadernillo.</a:t>
            </a:r>
          </a:p>
          <a:p>
            <a:r>
              <a:rPr lang="es-MX" sz="2400" dirty="0" smtClean="0"/>
              <a:t>¿Tiene una historia que compartir referente a una experiencia que haya tenido al adquirir el flu o la vacuna contra el flu?</a:t>
            </a:r>
            <a:endParaRPr lang="es-MX"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09800"/>
            <a:ext cx="2438400" cy="36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s-MX" dirty="0" smtClean="0"/>
              <a:t>Hablemos</a:t>
            </a:r>
            <a:endParaRPr lang="es-MX" dirty="0"/>
          </a:p>
        </p:txBody>
      </p:sp>
      <p:sp>
        <p:nvSpPr>
          <p:cNvPr id="3" name="Content Placeholder 2"/>
          <p:cNvSpPr>
            <a:spLocks noGrp="1"/>
          </p:cNvSpPr>
          <p:nvPr>
            <p:ph idx="1"/>
          </p:nvPr>
        </p:nvSpPr>
        <p:spPr>
          <a:xfrm>
            <a:off x="1143000" y="2286000"/>
            <a:ext cx="7610475" cy="3670300"/>
          </a:xfrm>
        </p:spPr>
        <p:txBody>
          <a:bodyPr/>
          <a:lstStyle/>
          <a:p>
            <a:r>
              <a:rPr lang="es-MX" sz="2400" dirty="0" smtClean="0"/>
              <a:t>¿Qué dice su doctor acerca de la vacuna contra el flu?</a:t>
            </a:r>
          </a:p>
          <a:p>
            <a:r>
              <a:rPr lang="es-MX" sz="2400" dirty="0" smtClean="0"/>
              <a:t>¿Qué dice su familia y amigos acerca de la vacuna contra el flu?</a:t>
            </a:r>
          </a:p>
          <a:p>
            <a:r>
              <a:rPr lang="es-MX" sz="2400" dirty="0" smtClean="0"/>
              <a:t>¿Qué dice usted acerca de la vacuna contra el flu?</a:t>
            </a:r>
            <a:endParaRPr lang="es-MX" sz="2400" dirty="0"/>
          </a:p>
        </p:txBody>
      </p:sp>
      <p:pic>
        <p:nvPicPr>
          <p:cNvPr id="4" name="Picture 3" descr="iStock_000014790906_Confusion.jpg"/>
          <p:cNvPicPr>
            <a:picLocks noChangeAspect="1"/>
          </p:cNvPicPr>
          <p:nvPr/>
        </p:nvPicPr>
        <p:blipFill rotWithShape="1">
          <a:blip r:embed="rId3" cstate="print">
            <a:extLst>
              <a:ext uri="{28A0092B-C50C-407E-A947-70E740481C1C}">
                <a14:useLocalDpi xmlns:a14="http://schemas.microsoft.com/office/drawing/2010/main" val="0"/>
              </a:ext>
            </a:extLst>
          </a:blip>
          <a:srcRect b="22621"/>
          <a:stretch/>
        </p:blipFill>
        <p:spPr>
          <a:xfrm>
            <a:off x="3352800" y="4724399"/>
            <a:ext cx="2304845" cy="178218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A31505"/>
          </a:solidFill>
        </p:spPr>
        <p:txBody>
          <a:bodyPr/>
          <a:lstStyle/>
          <a:p>
            <a:pPr eaLnBrk="1" hangingPunct="1"/>
            <a:r>
              <a:rPr lang="en-US" dirty="0" smtClean="0"/>
              <a:t>¡Gracias!</a:t>
            </a:r>
          </a:p>
        </p:txBody>
      </p:sp>
      <p:sp>
        <p:nvSpPr>
          <p:cNvPr id="17411" name="Rectangle 3"/>
          <p:cNvSpPr>
            <a:spLocks noGrp="1" noChangeArrowheads="1"/>
          </p:cNvSpPr>
          <p:nvPr>
            <p:ph idx="1"/>
          </p:nvPr>
        </p:nvSpPr>
        <p:spPr>
          <a:xfrm>
            <a:off x="685800" y="2209800"/>
            <a:ext cx="8153400" cy="3886200"/>
          </a:xfrm>
        </p:spPr>
        <p:txBody>
          <a:bodyPr/>
          <a:lstStyle/>
          <a:p>
            <a:pPr eaLnBrk="1" hangingPunct="1"/>
            <a:r>
              <a:rPr lang="es-MX" sz="2400" dirty="0" smtClean="0"/>
              <a:t>Gracias al Centro Para el Control y Prevención de Enfermedades por la información y fotografías usadas en la presentación.</a:t>
            </a:r>
          </a:p>
          <a:p>
            <a:r>
              <a:rPr lang="es-MX" sz="2400" dirty="0" smtClean="0"/>
              <a:t>Gracias a la Wisconsin Health Literacy por crear los materiales que el Departamento de Salud de Arkansas adaptó para usarlos en Arkansas.</a:t>
            </a:r>
          </a:p>
          <a:p>
            <a:pPr eaLnBrk="1" hangingPunct="1"/>
            <a:r>
              <a:rPr lang="es-MX" sz="2400" dirty="0" smtClean="0"/>
              <a:t>Gracias al Equipo de Trabajo en la Prevención del </a:t>
            </a:r>
            <a:r>
              <a:rPr lang="es-MX" sz="2400" dirty="0"/>
              <a:t>F</a:t>
            </a:r>
            <a:r>
              <a:rPr lang="es-MX" sz="2400" dirty="0" smtClean="0"/>
              <a:t>lu de la Coalición Acción par la Inmunización de Arkansas por ayudar a adaptar los materiales y planear los talleres. </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s-MX" dirty="0" smtClean="0"/>
              <a:t>Bosquejo</a:t>
            </a:r>
            <a:endParaRPr lang="es-MX" dirty="0"/>
          </a:p>
        </p:txBody>
      </p:sp>
      <p:sp>
        <p:nvSpPr>
          <p:cNvPr id="3" name="Content Placeholder 2"/>
          <p:cNvSpPr>
            <a:spLocks noGrp="1"/>
          </p:cNvSpPr>
          <p:nvPr>
            <p:ph idx="1"/>
          </p:nvPr>
        </p:nvSpPr>
        <p:spPr>
          <a:xfrm>
            <a:off x="914400" y="2209800"/>
            <a:ext cx="7000875" cy="3810000"/>
          </a:xfrm>
        </p:spPr>
        <p:txBody>
          <a:bodyPr/>
          <a:lstStyle/>
          <a:p>
            <a:r>
              <a:rPr lang="en-US" sz="2400" dirty="0" smtClean="0"/>
              <a:t>¿</a:t>
            </a:r>
            <a:r>
              <a:rPr lang="es-MX" sz="2400" dirty="0" smtClean="0"/>
              <a:t>Qué es el flu?</a:t>
            </a:r>
          </a:p>
          <a:p>
            <a:r>
              <a:rPr lang="es-MX" sz="2400" dirty="0" smtClean="0"/>
              <a:t>¿Cómo mantener a su familia sin enfermarse?</a:t>
            </a:r>
          </a:p>
          <a:p>
            <a:r>
              <a:rPr lang="es-MX" sz="2400" dirty="0" smtClean="0"/>
              <a:t>¿Qué debe hacer si se enferma?</a:t>
            </a:r>
          </a:p>
          <a:p>
            <a:r>
              <a:rPr lang="es-MX" sz="2400" dirty="0" smtClean="0"/>
              <a:t>¿Hablemos de la vacuna contra el flu</a:t>
            </a:r>
          </a:p>
          <a:p>
            <a:r>
              <a:rPr lang="es-MX" sz="2400" dirty="0" smtClean="0"/>
              <a:t>Experiencias sobre el flu</a:t>
            </a:r>
          </a:p>
          <a:p>
            <a:r>
              <a:rPr lang="es-MX" sz="2400" dirty="0" smtClean="0"/>
              <a:t>Preguntas e inquietudes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n-US" dirty="0" smtClean="0"/>
              <a:t>¿</a:t>
            </a:r>
            <a:r>
              <a:rPr lang="es-MX" dirty="0" smtClean="0"/>
              <a:t>Qué es el flu</a:t>
            </a:r>
            <a:r>
              <a:rPr lang="en-US" dirty="0" smtClean="0"/>
              <a:t>?</a:t>
            </a:r>
            <a:endParaRPr lang="en-US" dirty="0"/>
          </a:p>
        </p:txBody>
      </p:sp>
      <p:sp>
        <p:nvSpPr>
          <p:cNvPr id="3" name="Content Placeholder 2"/>
          <p:cNvSpPr>
            <a:spLocks noGrp="1"/>
          </p:cNvSpPr>
          <p:nvPr>
            <p:ph idx="1"/>
          </p:nvPr>
        </p:nvSpPr>
        <p:spPr>
          <a:xfrm>
            <a:off x="685801" y="2362200"/>
            <a:ext cx="8039100" cy="3670300"/>
          </a:xfrm>
        </p:spPr>
        <p:txBody>
          <a:bodyPr/>
          <a:lstStyle/>
          <a:p>
            <a:r>
              <a:rPr lang="es-MX" sz="2400" dirty="0" smtClean="0"/>
              <a:t>La causa es un virus</a:t>
            </a:r>
          </a:p>
          <a:p>
            <a:r>
              <a:rPr lang="es-MX" sz="2400" dirty="0" smtClean="0"/>
              <a:t>También se le llama “influenza”</a:t>
            </a:r>
          </a:p>
          <a:p>
            <a:r>
              <a:rPr lang="es-MX" sz="2400" dirty="0" smtClean="0"/>
              <a:t>Aparece rápidamente</a:t>
            </a:r>
          </a:p>
          <a:p>
            <a:r>
              <a:rPr lang="es-MX" sz="2400" dirty="0" smtClean="0"/>
              <a:t>Puede durar de 2 días a 2 semanas </a:t>
            </a:r>
            <a:br>
              <a:rPr lang="es-MX" sz="2400" dirty="0" smtClean="0"/>
            </a:br>
            <a:r>
              <a:rPr lang="es-MX" sz="2400" dirty="0" smtClean="0"/>
              <a:t>(usualmente alrededor de 7días)</a:t>
            </a:r>
            <a:endParaRPr lang="es-MX" sz="2400" dirty="0"/>
          </a:p>
        </p:txBody>
      </p:sp>
      <p:pic>
        <p:nvPicPr>
          <p:cNvPr id="5" name="Picture 4" descr="iStock_000006704931_Fe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62200"/>
            <a:ext cx="2284975" cy="15228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123950"/>
            <a:ext cx="8839200" cy="914400"/>
          </a:xfrm>
          <a:solidFill>
            <a:srgbClr val="A31505"/>
          </a:solidFill>
        </p:spPr>
        <p:txBody>
          <a:bodyPr/>
          <a:lstStyle/>
          <a:p>
            <a:pPr eaLnBrk="1" hangingPunct="1"/>
            <a:r>
              <a:rPr lang="es-MX" sz="3200" dirty="0" smtClean="0"/>
              <a:t>¿Cómo sabré si tengo Flu?</a:t>
            </a:r>
          </a:p>
        </p:txBody>
      </p:sp>
      <p:sp>
        <p:nvSpPr>
          <p:cNvPr id="12291" name="Rectangle 3"/>
          <p:cNvSpPr>
            <a:spLocks noGrp="1" noChangeArrowheads="1"/>
          </p:cNvSpPr>
          <p:nvPr>
            <p:ph idx="1"/>
          </p:nvPr>
        </p:nvSpPr>
        <p:spPr>
          <a:xfrm>
            <a:off x="1143000" y="2286000"/>
            <a:ext cx="8153400" cy="4495800"/>
          </a:xfrm>
        </p:spPr>
        <p:txBody>
          <a:bodyPr/>
          <a:lstStyle/>
          <a:p>
            <a:pPr eaLnBrk="1" hangingPunct="1">
              <a:lnSpc>
                <a:spcPct val="80000"/>
              </a:lnSpc>
              <a:buFont typeface="Wingdings" pitchFamily="2" charset="2"/>
              <a:buNone/>
            </a:pPr>
            <a:r>
              <a:rPr lang="es-MX" sz="2400" b="1" dirty="0" smtClean="0"/>
              <a:t>Usted puede tener:</a:t>
            </a:r>
          </a:p>
          <a:p>
            <a:pPr eaLnBrk="1" hangingPunct="1">
              <a:lnSpc>
                <a:spcPct val="80000"/>
              </a:lnSpc>
            </a:pPr>
            <a:r>
              <a:rPr lang="es-MX" sz="2400" dirty="0" smtClean="0"/>
              <a:t>Fiebre </a:t>
            </a:r>
          </a:p>
          <a:p>
            <a:pPr eaLnBrk="1" hangingPunct="1">
              <a:lnSpc>
                <a:spcPct val="80000"/>
              </a:lnSpc>
            </a:pPr>
            <a:r>
              <a:rPr lang="es-MX" sz="2400" dirty="0" smtClean="0"/>
              <a:t>Escalofrío</a:t>
            </a:r>
          </a:p>
          <a:p>
            <a:pPr eaLnBrk="1" hangingPunct="1">
              <a:lnSpc>
                <a:spcPct val="80000"/>
              </a:lnSpc>
            </a:pPr>
            <a:r>
              <a:rPr lang="es-MX" sz="2400" dirty="0" smtClean="0"/>
              <a:t>Dolor de cuerpo</a:t>
            </a:r>
          </a:p>
          <a:p>
            <a:pPr eaLnBrk="1" hangingPunct="1">
              <a:lnSpc>
                <a:spcPct val="80000"/>
              </a:lnSpc>
            </a:pPr>
            <a:r>
              <a:rPr lang="es-MX" sz="2400" dirty="0" smtClean="0"/>
              <a:t>Tos </a:t>
            </a:r>
          </a:p>
          <a:p>
            <a:pPr eaLnBrk="1" hangingPunct="1">
              <a:lnSpc>
                <a:spcPct val="80000"/>
              </a:lnSpc>
            </a:pPr>
            <a:r>
              <a:rPr lang="es-MX" sz="2400" dirty="0" smtClean="0"/>
              <a:t>Sueño/Fatiga </a:t>
            </a:r>
            <a:r>
              <a:rPr lang="en-US" sz="2400" dirty="0" smtClean="0"/>
              <a:t>                 </a:t>
            </a:r>
          </a:p>
        </p:txBody>
      </p:sp>
      <p:pic>
        <p:nvPicPr>
          <p:cNvPr id="2" name="Picture 1" descr="iStock_000013732567_Flu_VerySi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90800"/>
            <a:ext cx="1894273" cy="2838063"/>
          </a:xfrm>
          <a:prstGeom prst="rect">
            <a:avLst/>
          </a:prstGeom>
        </p:spPr>
      </p:pic>
      <p:pic>
        <p:nvPicPr>
          <p:cNvPr id="3" name="Picture 2" descr="iStock_000016676060_Col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889" y="2594415"/>
            <a:ext cx="1891861" cy="2834448"/>
          </a:xfrm>
          <a:prstGeom prst="rect">
            <a:avLst/>
          </a:prstGeom>
        </p:spPr>
      </p:pic>
      <p:sp>
        <p:nvSpPr>
          <p:cNvPr id="4" name="TextBox 3"/>
          <p:cNvSpPr txBox="1"/>
          <p:nvPr/>
        </p:nvSpPr>
        <p:spPr>
          <a:xfrm>
            <a:off x="4531242" y="1981200"/>
            <a:ext cx="1752600" cy="769441"/>
          </a:xfrm>
          <a:prstGeom prst="rect">
            <a:avLst/>
          </a:prstGeom>
          <a:noFill/>
        </p:spPr>
        <p:txBody>
          <a:bodyPr wrap="square" rtlCol="0">
            <a:spAutoFit/>
          </a:bodyPr>
          <a:lstStyle/>
          <a:p>
            <a:pPr algn="ctr"/>
            <a:r>
              <a:rPr lang="en-US" sz="4400" b="1" dirty="0" smtClean="0">
                <a:solidFill>
                  <a:schemeClr val="tx1">
                    <a:lumMod val="50000"/>
                    <a:lumOff val="50000"/>
                  </a:schemeClr>
                </a:solidFill>
              </a:rPr>
              <a:t>Flu</a:t>
            </a:r>
            <a:endParaRPr lang="en-US" sz="4400" b="1" dirty="0">
              <a:solidFill>
                <a:schemeClr val="tx1">
                  <a:lumMod val="50000"/>
                  <a:lumOff val="50000"/>
                </a:schemeClr>
              </a:solidFill>
            </a:endParaRPr>
          </a:p>
        </p:txBody>
      </p:sp>
      <p:sp>
        <p:nvSpPr>
          <p:cNvPr id="8" name="TextBox 7"/>
          <p:cNvSpPr txBox="1"/>
          <p:nvPr/>
        </p:nvSpPr>
        <p:spPr>
          <a:xfrm>
            <a:off x="6254534" y="1981197"/>
            <a:ext cx="2438400" cy="769441"/>
          </a:xfrm>
          <a:prstGeom prst="rect">
            <a:avLst/>
          </a:prstGeom>
          <a:noFill/>
        </p:spPr>
        <p:txBody>
          <a:bodyPr wrap="square" rtlCol="0">
            <a:spAutoFit/>
          </a:bodyPr>
          <a:lstStyle/>
          <a:p>
            <a:pPr algn="ctr"/>
            <a:r>
              <a:rPr lang="es-MX" sz="4400" b="1" dirty="0" smtClean="0">
                <a:solidFill>
                  <a:srgbClr val="7F7F7F"/>
                </a:solidFill>
              </a:rPr>
              <a:t>Catarro</a:t>
            </a:r>
            <a:endParaRPr lang="es-MX" sz="4400" b="1" dirty="0">
              <a:solidFill>
                <a:srgbClr val="7F7F7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s-MX" sz="3200" dirty="0">
                <a:solidFill>
                  <a:prstClr val="white"/>
                </a:solidFill>
              </a:rPr>
              <a:t>¿</a:t>
            </a:r>
            <a:r>
              <a:rPr lang="es-MX" sz="3200" dirty="0" smtClean="0">
                <a:solidFill>
                  <a:prstClr val="white"/>
                </a:solidFill>
              </a:rPr>
              <a:t>Cómo </a:t>
            </a:r>
            <a:r>
              <a:rPr lang="es-MX" sz="3200" dirty="0">
                <a:solidFill>
                  <a:prstClr val="white"/>
                </a:solidFill>
              </a:rPr>
              <a:t>sabré si </a:t>
            </a:r>
            <a:r>
              <a:rPr lang="es-MX" sz="3200" dirty="0" smtClean="0">
                <a:solidFill>
                  <a:prstClr val="white"/>
                </a:solidFill>
              </a:rPr>
              <a:t>tengo flu?</a:t>
            </a:r>
            <a:endParaRPr lang="en-US" dirty="0"/>
          </a:p>
        </p:txBody>
      </p:sp>
      <p:sp>
        <p:nvSpPr>
          <p:cNvPr id="3" name="Content Placeholder 2"/>
          <p:cNvSpPr>
            <a:spLocks noGrp="1"/>
          </p:cNvSpPr>
          <p:nvPr>
            <p:ph idx="1"/>
          </p:nvPr>
        </p:nvSpPr>
        <p:spPr>
          <a:xfrm>
            <a:off x="1066800" y="2743200"/>
            <a:ext cx="3352800" cy="3670300"/>
          </a:xfrm>
        </p:spPr>
        <p:txBody>
          <a:bodyPr/>
          <a:lstStyle/>
          <a:p>
            <a:pPr eaLnBrk="1" hangingPunct="1">
              <a:lnSpc>
                <a:spcPct val="80000"/>
              </a:lnSpc>
            </a:pPr>
            <a:r>
              <a:rPr lang="es-MX" sz="2400" dirty="0" smtClean="0"/>
              <a:t>Dolor de cabeza</a:t>
            </a:r>
          </a:p>
          <a:p>
            <a:pPr eaLnBrk="1" hangingPunct="1">
              <a:lnSpc>
                <a:spcPct val="80000"/>
              </a:lnSpc>
            </a:pPr>
            <a:r>
              <a:rPr lang="es-MX" sz="2400" dirty="0" smtClean="0"/>
              <a:t>Dolor de garganta </a:t>
            </a:r>
          </a:p>
          <a:p>
            <a:pPr eaLnBrk="1" hangingPunct="1">
              <a:lnSpc>
                <a:spcPct val="80000"/>
              </a:lnSpc>
            </a:pPr>
            <a:r>
              <a:rPr lang="es-MX" sz="2400" dirty="0" smtClean="0"/>
              <a:t>Secreción o congestión nasal </a:t>
            </a:r>
          </a:p>
          <a:p>
            <a:pPr eaLnBrk="1" hangingPunct="1">
              <a:lnSpc>
                <a:spcPct val="80000"/>
              </a:lnSpc>
            </a:pPr>
            <a:r>
              <a:rPr lang="es-MX" sz="2400" dirty="0" smtClean="0"/>
              <a:t>Estornudos</a:t>
            </a:r>
          </a:p>
          <a:p>
            <a:endParaRPr lang="en-US" dirty="0"/>
          </a:p>
        </p:txBody>
      </p:sp>
      <p:sp>
        <p:nvSpPr>
          <p:cNvPr id="4" name="TextBox 3"/>
          <p:cNvSpPr txBox="1"/>
          <p:nvPr/>
        </p:nvSpPr>
        <p:spPr>
          <a:xfrm>
            <a:off x="4800600" y="2209800"/>
            <a:ext cx="3733800" cy="369332"/>
          </a:xfrm>
          <a:prstGeom prst="rect">
            <a:avLst/>
          </a:prstGeom>
          <a:noFill/>
        </p:spPr>
        <p:txBody>
          <a:bodyPr wrap="square" rtlCol="0">
            <a:spAutoFit/>
          </a:bodyPr>
          <a:lstStyle/>
          <a:p>
            <a:endParaRPr lang="en-US" dirty="0"/>
          </a:p>
        </p:txBody>
      </p:sp>
      <p:sp>
        <p:nvSpPr>
          <p:cNvPr id="5" name="Content Placeholder 2"/>
          <p:cNvSpPr txBox="1">
            <a:spLocks/>
          </p:cNvSpPr>
          <p:nvPr/>
        </p:nvSpPr>
        <p:spPr bwMode="auto">
          <a:xfrm>
            <a:off x="5105400" y="2743200"/>
            <a:ext cx="3352800"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ts val="2000"/>
              </a:spcBef>
              <a:spcAft>
                <a:spcPct val="0"/>
              </a:spcAft>
              <a:buClr>
                <a:schemeClr val="accent1"/>
              </a:buClr>
              <a:buSzTx/>
              <a:buFont typeface="Wingdings 2" pitchFamily="18" charset="2"/>
              <a:buNone/>
              <a:tabLst/>
              <a:defRPr/>
            </a:pPr>
            <a:r>
              <a:rPr kumimoji="0" lang="es-MX" sz="2400" b="1" i="0" u="none" strike="noStrike" kern="1200" cap="none" spc="0" normalizeH="0" baseline="0" dirty="0" smtClean="0">
                <a:ln>
                  <a:noFill/>
                </a:ln>
                <a:solidFill>
                  <a:srgbClr val="595959"/>
                </a:solidFill>
                <a:effectLst/>
                <a:uLnTx/>
                <a:uFillTx/>
                <a:latin typeface="+mn-lt"/>
                <a:ea typeface="ＭＳ Ｐゴシック" charset="-128"/>
                <a:cs typeface="ＭＳ Ｐゴシック" charset="-128"/>
              </a:rPr>
              <a:t>Los niños pueden tener:</a:t>
            </a:r>
          </a:p>
          <a:p>
            <a:pPr marL="342900" marR="0" lvl="0" indent="-342900" algn="l" defTabSz="914400" rtl="0" eaLnBrk="1" fontAlgn="base" latinLnBrk="0" hangingPunct="1">
              <a:lnSpc>
                <a:spcPct val="80000"/>
              </a:lnSpc>
              <a:spcBef>
                <a:spcPts val="2000"/>
              </a:spcBef>
              <a:spcAft>
                <a:spcPct val="0"/>
              </a:spcAft>
              <a:buClr>
                <a:schemeClr val="accent4">
                  <a:lumMod val="40000"/>
                  <a:lumOff val="60000"/>
                </a:schemeClr>
              </a:buClr>
              <a:buSzTx/>
              <a:buFont typeface="Wingdings 2" pitchFamily="18" charset="2"/>
              <a:buChar char=""/>
              <a:tabLst/>
              <a:defRPr/>
            </a:pPr>
            <a:r>
              <a:rPr kumimoji="0" lang="es-MX" sz="2400" b="0" i="0" u="none" strike="noStrike" kern="1200" cap="none" spc="0" normalizeH="0" baseline="0" dirty="0" smtClean="0">
                <a:ln>
                  <a:noFill/>
                </a:ln>
                <a:solidFill>
                  <a:srgbClr val="595959"/>
                </a:solidFill>
                <a:effectLst/>
                <a:uLnTx/>
                <a:uFillTx/>
                <a:latin typeface="+mn-lt"/>
                <a:ea typeface="ＭＳ Ｐゴシック" charset="-128"/>
                <a:cs typeface="ＭＳ Ｐゴシック" charset="-128"/>
              </a:rPr>
              <a:t>Vómito </a:t>
            </a:r>
          </a:p>
          <a:p>
            <a:pPr marL="342900" marR="0" lvl="0" indent="-342900" algn="l" defTabSz="914400" rtl="0" eaLnBrk="1" fontAlgn="base" latinLnBrk="0" hangingPunct="1">
              <a:lnSpc>
                <a:spcPct val="80000"/>
              </a:lnSpc>
              <a:spcBef>
                <a:spcPts val="2000"/>
              </a:spcBef>
              <a:spcAft>
                <a:spcPct val="0"/>
              </a:spcAft>
              <a:buClr>
                <a:schemeClr val="accent4">
                  <a:lumMod val="40000"/>
                  <a:lumOff val="60000"/>
                </a:schemeClr>
              </a:buClr>
              <a:buSzTx/>
              <a:buFont typeface="Wingdings 2" pitchFamily="18" charset="2"/>
              <a:buChar char=""/>
              <a:tabLst/>
              <a:defRPr/>
            </a:pPr>
            <a:r>
              <a:rPr kumimoji="0" lang="es-MX" sz="2400" b="0" i="0" u="none" strike="noStrike" kern="1200" cap="none" spc="0" normalizeH="0" baseline="0" dirty="0" smtClean="0">
                <a:ln>
                  <a:noFill/>
                </a:ln>
                <a:solidFill>
                  <a:srgbClr val="595959"/>
                </a:solidFill>
                <a:effectLst/>
                <a:uLnTx/>
                <a:uFillTx/>
                <a:latin typeface="+mn-lt"/>
                <a:ea typeface="ＭＳ Ｐゴシック" charset="-128"/>
                <a:cs typeface="ＭＳ Ｐゴシック" charset="-128"/>
              </a:rPr>
              <a:t>Diarrea</a:t>
            </a:r>
          </a:p>
          <a:p>
            <a:pPr marL="342900" marR="0" lvl="0" indent="-342900" algn="l" defTabSz="914400" rtl="0" eaLnBrk="1" fontAlgn="base" latinLnBrk="0" hangingPunct="1">
              <a:lnSpc>
                <a:spcPct val="80000"/>
              </a:lnSpc>
              <a:spcBef>
                <a:spcPts val="2000"/>
              </a:spcBef>
              <a:spcAft>
                <a:spcPct val="0"/>
              </a:spcAft>
              <a:buClr>
                <a:schemeClr val="accent4">
                  <a:lumMod val="40000"/>
                  <a:lumOff val="60000"/>
                </a:schemeClr>
              </a:buClr>
              <a:buSzTx/>
              <a:buFont typeface="Wingdings 2" pitchFamily="18" charset="2"/>
              <a:buChar char=""/>
              <a:tabLst/>
              <a:defRPr/>
            </a:pPr>
            <a:r>
              <a:rPr kumimoji="0" lang="es-MX" sz="2400" b="0" i="0" u="none" strike="noStrike" kern="1200" cap="none" spc="0" normalizeH="0" baseline="0" dirty="0" smtClean="0">
                <a:ln>
                  <a:noFill/>
                </a:ln>
                <a:solidFill>
                  <a:srgbClr val="595959"/>
                </a:solidFill>
                <a:effectLst/>
                <a:uLnTx/>
                <a:uFillTx/>
                <a:latin typeface="+mn-lt"/>
                <a:ea typeface="ＭＳ Ｐゴシック" charset="-128"/>
                <a:cs typeface="ＭＳ Ｐゴシック" charset="-128"/>
              </a:rPr>
              <a:t>Malestar estomacal</a:t>
            </a:r>
          </a:p>
          <a:p>
            <a:pPr marL="342900" marR="0" lvl="0" indent="-342900" algn="l" defTabSz="914400" rtl="0" eaLnBrk="1" fontAlgn="base" latinLnBrk="0" hangingPunct="1">
              <a:lnSpc>
                <a:spcPct val="100000"/>
              </a:lnSpc>
              <a:spcBef>
                <a:spcPts val="2000"/>
              </a:spcBef>
              <a:spcAft>
                <a:spcPct val="0"/>
              </a:spcAft>
              <a:buClr>
                <a:schemeClr val="accent1"/>
              </a:buClr>
              <a:buSzTx/>
              <a:buFont typeface="Wingdings 2" pitchFamily="18" charset="2"/>
              <a:buChar char=""/>
              <a:tabLst/>
              <a:defRPr/>
            </a:pPr>
            <a:endParaRPr kumimoji="0" lang="en-US" sz="2000" b="0" i="0" u="none" strike="noStrike" kern="1200" cap="none" spc="0" normalizeH="0" baseline="0" noProof="0" dirty="0">
              <a:ln>
                <a:noFill/>
              </a:ln>
              <a:solidFill>
                <a:srgbClr val="595959"/>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A31505"/>
          </a:solidFill>
        </p:spPr>
        <p:txBody>
          <a:bodyPr/>
          <a:lstStyle/>
          <a:p>
            <a:pPr eaLnBrk="1" hangingPunct="1"/>
            <a:r>
              <a:rPr lang="es-MX" sz="3200" dirty="0" smtClean="0"/>
              <a:t>¡Cómo mantener a su familia </a:t>
            </a:r>
            <a:r>
              <a:rPr lang="es-MX" sz="3200" dirty="0"/>
              <a:t>s</a:t>
            </a:r>
            <a:r>
              <a:rPr lang="es-MX" sz="3200" dirty="0" smtClean="0"/>
              <a:t>in enfermarse!</a:t>
            </a:r>
          </a:p>
        </p:txBody>
      </p:sp>
      <p:sp>
        <p:nvSpPr>
          <p:cNvPr id="6147" name="Rectangle 3"/>
          <p:cNvSpPr>
            <a:spLocks noGrp="1" noChangeArrowheads="1"/>
          </p:cNvSpPr>
          <p:nvPr>
            <p:ph idx="1"/>
          </p:nvPr>
        </p:nvSpPr>
        <p:spPr>
          <a:xfrm>
            <a:off x="1114425" y="2438400"/>
            <a:ext cx="7610475" cy="3827463"/>
          </a:xfrm>
        </p:spPr>
        <p:txBody>
          <a:bodyPr/>
          <a:lstStyle/>
          <a:p>
            <a:pPr eaLnBrk="1" hangingPunct="1"/>
            <a:r>
              <a:rPr lang="es-MX" sz="2400" dirty="0" smtClean="0"/>
              <a:t>Lávese las manos a menudo con agua  y jabón. </a:t>
            </a:r>
          </a:p>
          <a:p>
            <a:pPr eaLnBrk="1" hangingPunct="1"/>
            <a:r>
              <a:rPr lang="es-MX" sz="2400" dirty="0" smtClean="0"/>
              <a:t>Si no tiene agua y jabón a la mano, use un desinfectante para manos a base de alcohol.</a:t>
            </a:r>
          </a:p>
          <a:p>
            <a:pPr eaLnBrk="1" hangingPunct="1"/>
            <a:endParaRPr lang="es-MX"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1219200" y="4267200"/>
            <a:ext cx="21907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A31505"/>
          </a:solidFill>
        </p:spPr>
        <p:txBody>
          <a:bodyPr/>
          <a:lstStyle/>
          <a:p>
            <a:pPr eaLnBrk="1" hangingPunct="1"/>
            <a:r>
              <a:rPr lang="es-MX" dirty="0" smtClean="0"/>
              <a:t>Como lavarse efectivamente</a:t>
            </a:r>
          </a:p>
        </p:txBody>
      </p:sp>
      <p:sp>
        <p:nvSpPr>
          <p:cNvPr id="7171" name="Rectangle 3"/>
          <p:cNvSpPr>
            <a:spLocks noGrp="1" noChangeArrowheads="1"/>
          </p:cNvSpPr>
          <p:nvPr>
            <p:ph idx="1"/>
          </p:nvPr>
        </p:nvSpPr>
        <p:spPr>
          <a:xfrm>
            <a:off x="1066800" y="2209800"/>
            <a:ext cx="7848600" cy="4459287"/>
          </a:xfrm>
        </p:spPr>
        <p:txBody>
          <a:bodyPr/>
          <a:lstStyle/>
          <a:p>
            <a:pPr eaLnBrk="1" hangingPunct="1">
              <a:lnSpc>
                <a:spcPct val="80000"/>
              </a:lnSpc>
              <a:buNone/>
            </a:pPr>
            <a:r>
              <a:rPr lang="es-MX" sz="2800" b="1" dirty="0" smtClean="0"/>
              <a:t>Cuando se lave las manos con agua y jabón:</a:t>
            </a:r>
          </a:p>
          <a:p>
            <a:pPr eaLnBrk="1" hangingPunct="1">
              <a:lnSpc>
                <a:spcPct val="80000"/>
              </a:lnSpc>
            </a:pPr>
            <a:r>
              <a:rPr lang="es-MX" sz="2400" dirty="0" smtClean="0"/>
              <a:t>Moje sus manos con agua limpia saliendo de la llave y aplique jabón. Use agua tibia si es posible. </a:t>
            </a:r>
          </a:p>
          <a:p>
            <a:pPr eaLnBrk="1" hangingPunct="1">
              <a:lnSpc>
                <a:spcPct val="80000"/>
              </a:lnSpc>
            </a:pPr>
            <a:r>
              <a:rPr lang="es-MX" sz="2400" dirty="0" smtClean="0"/>
              <a:t>Frote ambas manos para hacer espuma. </a:t>
            </a:r>
          </a:p>
          <a:p>
            <a:pPr eaLnBrk="1" hangingPunct="1">
              <a:lnSpc>
                <a:spcPct val="80000"/>
              </a:lnSpc>
            </a:pPr>
            <a:r>
              <a:rPr lang="es-MX" sz="2400" dirty="0" smtClean="0"/>
              <a:t>Continúe frotando sus manos por 15-20 segundos. ¿Necesita un medidor del tiempo? Imagine estar cantando “Feliz Cumpleaños a Ti" dos veces completas a un amigo. </a:t>
            </a:r>
          </a:p>
          <a:p>
            <a:pPr eaLnBrk="1" hangingPunct="1">
              <a:lnSpc>
                <a:spcPct val="80000"/>
              </a:lnSpc>
            </a:pPr>
            <a:r>
              <a:rPr lang="es-MX" sz="2400" dirty="0" smtClean="0"/>
              <a:t>Enjuague muy bien sus manos con el agua saliendo de la llave.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31505"/>
          </a:solidFill>
        </p:spPr>
        <p:txBody>
          <a:bodyPr/>
          <a:lstStyle/>
          <a:p>
            <a:r>
              <a:rPr lang="en-US" dirty="0" smtClean="0"/>
              <a:t>Y…</a:t>
            </a:r>
            <a:endParaRPr lang="en-US" dirty="0"/>
          </a:p>
        </p:txBody>
      </p:sp>
      <p:sp>
        <p:nvSpPr>
          <p:cNvPr id="3" name="Content Placeholder 2"/>
          <p:cNvSpPr>
            <a:spLocks noGrp="1"/>
          </p:cNvSpPr>
          <p:nvPr>
            <p:ph idx="1"/>
          </p:nvPr>
        </p:nvSpPr>
        <p:spPr>
          <a:xfrm>
            <a:off x="2819400" y="2595563"/>
            <a:ext cx="5905500" cy="3670300"/>
          </a:xfrm>
        </p:spPr>
        <p:txBody>
          <a:bodyPr/>
          <a:lstStyle/>
          <a:p>
            <a:pPr>
              <a:lnSpc>
                <a:spcPct val="80000"/>
              </a:lnSpc>
            </a:pPr>
            <a:r>
              <a:rPr lang="es-MX" sz="2400" dirty="0" smtClean="0"/>
              <a:t>Seque sus manos usando una toalla de papel o secador de aire. Si es posible, use su toalla de papel para cerrar la llave del agua. </a:t>
            </a:r>
          </a:p>
          <a:p>
            <a:pPr>
              <a:lnSpc>
                <a:spcPct val="80000"/>
              </a:lnSpc>
            </a:pPr>
            <a:r>
              <a:rPr lang="es-MX" sz="2400" dirty="0" smtClean="0"/>
              <a:t>Siempre use agua y jabón si sus manos están visiblemente sucias.  </a:t>
            </a:r>
          </a:p>
          <a:p>
            <a:pPr>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62000" y="2667000"/>
            <a:ext cx="1860233" cy="2868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Custom 3">
      <a:dk1>
        <a:sysClr val="windowText" lastClr="000000"/>
      </a:dk1>
      <a:lt1>
        <a:sysClr val="window" lastClr="FFFFFF"/>
      </a:lt1>
      <a:dk2>
        <a:srgbClr val="333333"/>
      </a:dk2>
      <a:lt2>
        <a:srgbClr val="BBC0AC"/>
      </a:lt2>
      <a:accent1>
        <a:srgbClr val="FDAD56"/>
      </a:accent1>
      <a:accent2>
        <a:srgbClr val="A2B170"/>
      </a:accent2>
      <a:accent3>
        <a:srgbClr val="E4C402"/>
      </a:accent3>
      <a:accent4>
        <a:srgbClr val="009CDE"/>
      </a:accent4>
      <a:accent5>
        <a:srgbClr val="009CDE"/>
      </a:accent5>
      <a:accent6>
        <a:srgbClr val="A2B170"/>
      </a:accent6>
      <a:hlink>
        <a:srgbClr val="703B00"/>
      </a:hlink>
      <a:folHlink>
        <a:srgbClr val="703B00"/>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31022</TotalTime>
  <Words>5515</Words>
  <Application>Microsoft Office PowerPoint</Application>
  <PresentationFormat>On-screen Show (4:3)</PresentationFormat>
  <Paragraphs>344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Century Gothic</vt:lpstr>
      <vt:lpstr>Tahoma</vt:lpstr>
      <vt:lpstr>Wingdings</vt:lpstr>
      <vt:lpstr>Wingdings 2</vt:lpstr>
      <vt:lpstr>Theme4</vt:lpstr>
      <vt:lpstr>Hablemos Sobre el Flu</vt:lpstr>
      <vt:lpstr>Presentaciones</vt:lpstr>
      <vt:lpstr>Bosquejo</vt:lpstr>
      <vt:lpstr>¿Qué es el flu?</vt:lpstr>
      <vt:lpstr>¿Cómo sabré si tengo Flu?</vt:lpstr>
      <vt:lpstr>¿Cómo sabré si tengo flu?</vt:lpstr>
      <vt:lpstr>¡Cómo mantener a su familia sin enfermarse!</vt:lpstr>
      <vt:lpstr>Como lavarse efectivamente</vt:lpstr>
      <vt:lpstr>Y…</vt:lpstr>
      <vt:lpstr>Como usar el desinfectante para manos</vt:lpstr>
      <vt:lpstr>¿Qué más podemos hacer?</vt:lpstr>
      <vt:lpstr>O…</vt:lpstr>
      <vt:lpstr>Y…</vt:lpstr>
      <vt:lpstr>¿Qué debo hacer si me llego a enfermar?</vt:lpstr>
      <vt:lpstr>No disemine el flu – quédese en casa</vt:lpstr>
      <vt:lpstr>Y…</vt:lpstr>
      <vt:lpstr>Use los artículos de su kit para el flu</vt:lpstr>
      <vt:lpstr>Y…</vt:lpstr>
      <vt:lpstr>Hablemos Sobre la Vacuna Contra el Flu</vt:lpstr>
      <vt:lpstr>¿Quién Debe Ponerse la Vacuna Contra el Flu?</vt:lpstr>
      <vt:lpstr>¿Quién NO Debe Aplicarse la Vacuna Contra el Flu?</vt:lpstr>
      <vt:lpstr>¿Sabía Usted?</vt:lpstr>
      <vt:lpstr>Demos un Repaso</vt:lpstr>
      <vt:lpstr>¿Dónde puedo adquirir una vacuna contra el flu?</vt:lpstr>
      <vt:lpstr>Todos Tenemos Una Historia que Contar</vt:lpstr>
      <vt:lpstr>Hablemos</vt:lpstr>
      <vt:lpstr>¡Gracias!</vt:lpstr>
    </vt:vector>
  </TitlesOfParts>
  <Company>Lakeshore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 the Flu Learning about H1N1</dc:title>
  <dc:creator>Marsha Connet</dc:creator>
  <cp:lastModifiedBy>Victoria Russell</cp:lastModifiedBy>
  <cp:revision>430</cp:revision>
  <cp:lastPrinted>2016-07-13T15:46:13Z</cp:lastPrinted>
  <dcterms:created xsi:type="dcterms:W3CDTF">2010-06-30T17:01:28Z</dcterms:created>
  <dcterms:modified xsi:type="dcterms:W3CDTF">2017-10-12T16:42:48Z</dcterms:modified>
</cp:coreProperties>
</file>