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29"/>
  </p:notesMasterIdLst>
  <p:handoutMasterIdLst>
    <p:handoutMasterId r:id="rId30"/>
  </p:handoutMasterIdLst>
  <p:sldIdLst>
    <p:sldId id="256" r:id="rId2"/>
    <p:sldId id="271" r:id="rId3"/>
    <p:sldId id="272" r:id="rId4"/>
    <p:sldId id="273" r:id="rId5"/>
    <p:sldId id="262" r:id="rId6"/>
    <p:sldId id="274" r:id="rId7"/>
    <p:sldId id="258" r:id="rId8"/>
    <p:sldId id="265" r:id="rId9"/>
    <p:sldId id="275" r:id="rId10"/>
    <p:sldId id="269" r:id="rId11"/>
    <p:sldId id="259" r:id="rId12"/>
    <p:sldId id="276" r:id="rId13"/>
    <p:sldId id="260" r:id="rId14"/>
    <p:sldId id="263" r:id="rId15"/>
    <p:sldId id="261" r:id="rId16"/>
    <p:sldId id="277" r:id="rId17"/>
    <p:sldId id="264" r:id="rId18"/>
    <p:sldId id="282" r:id="rId19"/>
    <p:sldId id="266" r:id="rId20"/>
    <p:sldId id="279" r:id="rId21"/>
    <p:sldId id="280" r:id="rId22"/>
    <p:sldId id="278" r:id="rId23"/>
    <p:sldId id="283" r:id="rId24"/>
    <p:sldId id="270" r:id="rId25"/>
    <p:sldId id="284" r:id="rId26"/>
    <p:sldId id="281" r:id="rId27"/>
    <p:sldId id="267"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C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5831" autoAdjust="0"/>
  </p:normalViewPr>
  <p:slideViewPr>
    <p:cSldViewPr>
      <p:cViewPr>
        <p:scale>
          <a:sx n="90" d="100"/>
          <a:sy n="90" d="100"/>
        </p:scale>
        <p:origin x="-918" y="4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B9AE5F-94DA-4669-9ABA-39A54A96FAF4}" type="datetimeFigureOut">
              <a:rPr lang="en-US" smtClean="0"/>
              <a:pPr/>
              <a:t>9/10/2015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D0B492-23E4-4E5B-917D-206706B5F33A}" type="slidenum">
              <a:rPr lang="en-US" smtClean="0"/>
              <a:pPr/>
              <a:t>‹#›</a:t>
            </a:fld>
            <a:endParaRPr lang="en-US"/>
          </a:p>
        </p:txBody>
      </p:sp>
    </p:spTree>
    <p:extLst>
      <p:ext uri="{BB962C8B-B14F-4D97-AF65-F5344CB8AC3E}">
        <p14:creationId xmlns:p14="http://schemas.microsoft.com/office/powerpoint/2010/main" val="603249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C9D44BED-3B8F-45B9-AE25-1BAC411B090C}" type="slidenum">
              <a:rPr lang="en-US"/>
              <a:pPr>
                <a:defRPr/>
              </a:pPr>
              <a:t>‹#›</a:t>
            </a:fld>
            <a:endParaRPr lang="en-US"/>
          </a:p>
        </p:txBody>
      </p:sp>
    </p:spTree>
    <p:extLst>
      <p:ext uri="{BB962C8B-B14F-4D97-AF65-F5344CB8AC3E}">
        <p14:creationId xmlns:p14="http://schemas.microsoft.com/office/powerpoint/2010/main" val="16703174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should have this displayed as people arrive and get settled.</a:t>
            </a:r>
          </a:p>
          <a:p>
            <a:r>
              <a:rPr lang="en-US" dirty="0" smtClean="0"/>
              <a:t>Begin the workshop on time and end it on time. The workshop is designed to take no more than one hour. By being punctual, you show your respect for your audience and their time.</a:t>
            </a:r>
          </a:p>
          <a:p>
            <a:r>
              <a:rPr lang="en-US" dirty="0" smtClean="0"/>
              <a:t>Once everyone has been seated and appears comfortable, go to the front of the room and begin with introductions.</a:t>
            </a:r>
          </a:p>
          <a:p>
            <a:endParaRPr lang="en-US"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smtClean="0">
                <a:solidFill>
                  <a:schemeClr val="tx1"/>
                </a:solidFill>
                <a:effectLst/>
                <a:latin typeface="Arial" charset="0"/>
                <a:ea typeface="+mn-ea"/>
                <a:cs typeface="+mn-cs"/>
              </a:rPr>
              <a:t>Slide 10 – How To Use Hand Sanitizers (Booklet Page 2)</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Say: “If you cannot use soap and water to wash your hands, you can use a hand sanitizer. They work quickly and also get rid of germs on your hands. To use the hand sanitizer:</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Put it in the palm of your hand (show the palm of your hand).</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Rub your hands together</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Rub it all over your hands including your fingers</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Rub it all over until your hands are dry.”</a:t>
            </a:r>
          </a:p>
          <a:p>
            <a:endParaRPr lang="en-US"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smtClean="0">
                <a:solidFill>
                  <a:schemeClr val="tx1"/>
                </a:solidFill>
                <a:effectLst/>
                <a:latin typeface="Arial" charset="0"/>
                <a:ea typeface="+mn-ea"/>
                <a:cs typeface="+mn-cs"/>
              </a:rPr>
              <a:t>Slide 11 – What Else Can We Do? (Booklet Page 2)</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Say: “So we know how to get rid of the germs once they get on our hands, but what should we do to avoid spreading the germs if you cough or sneeze? What should you do?”</a:t>
            </a:r>
          </a:p>
          <a:p>
            <a:r>
              <a:rPr lang="en-US" sz="1200" kern="1200" dirty="0" smtClean="0">
                <a:solidFill>
                  <a:schemeClr val="tx1"/>
                </a:solidFill>
                <a:effectLst/>
                <a:latin typeface="Arial" charset="0"/>
                <a:ea typeface="+mn-ea"/>
                <a:cs typeface="+mn-cs"/>
              </a:rPr>
              <a:t>Answers should include: </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Cover your cough or sneeze with a tissue</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Cough or sneeze into your elbow</a:t>
            </a:r>
          </a:p>
          <a:p>
            <a:r>
              <a:rPr lang="en-US" sz="1200" kern="1200" dirty="0" smtClean="0">
                <a:solidFill>
                  <a:schemeClr val="tx1"/>
                </a:solidFill>
                <a:effectLst/>
                <a:latin typeface="Arial" charset="0"/>
                <a:ea typeface="+mn-ea"/>
                <a:cs typeface="+mn-cs"/>
              </a:rPr>
              <a:t>“If you cough or sneeze into a tissue, it is very important to throw away the tissue immediately. </a:t>
            </a:r>
            <a:r>
              <a:rPr lang="en-US" sz="1200" b="1" kern="1200" dirty="0" smtClean="0">
                <a:solidFill>
                  <a:schemeClr val="tx1"/>
                </a:solidFill>
                <a:effectLst/>
                <a:latin typeface="Arial" charset="0"/>
                <a:ea typeface="+mn-ea"/>
                <a:cs typeface="+mn-cs"/>
              </a:rPr>
              <a:t>DO NOT</a:t>
            </a:r>
            <a:r>
              <a:rPr lang="en-US" sz="1200" kern="1200" dirty="0" smtClean="0">
                <a:solidFill>
                  <a:schemeClr val="tx1"/>
                </a:solidFill>
                <a:effectLst/>
                <a:latin typeface="Arial" charset="0"/>
                <a:ea typeface="+mn-ea"/>
                <a:cs typeface="+mn-cs"/>
              </a:rPr>
              <a:t> cough or sneeze into your hand since then you will need to wash your hands again to avoid spreading the germs.”</a:t>
            </a:r>
          </a:p>
          <a:p>
            <a:endParaRPr lang="en-US"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smtClean="0">
                <a:solidFill>
                  <a:schemeClr val="tx1"/>
                </a:solidFill>
                <a:effectLst/>
                <a:latin typeface="Arial" charset="0"/>
                <a:ea typeface="+mn-ea"/>
                <a:cs typeface="+mn-cs"/>
              </a:rPr>
              <a:t>Slide 12 – Or… (Booklet Page 2)</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Say: “Can anyone show me how you sneeze into your elbow? What part of your elbow should you use?”</a:t>
            </a:r>
          </a:p>
          <a:p>
            <a:r>
              <a:rPr lang="en-US" sz="1200" kern="1200" dirty="0" smtClean="0">
                <a:solidFill>
                  <a:schemeClr val="tx1"/>
                </a:solidFill>
                <a:effectLst/>
                <a:latin typeface="Arial" charset="0"/>
                <a:ea typeface="+mn-ea"/>
                <a:cs typeface="+mn-cs"/>
              </a:rPr>
              <a:t>You may need to make it clear that it is the </a:t>
            </a:r>
            <a:r>
              <a:rPr lang="en-US" sz="1200" i="1" kern="1200" dirty="0" smtClean="0">
                <a:solidFill>
                  <a:schemeClr val="tx1"/>
                </a:solidFill>
                <a:effectLst/>
                <a:latin typeface="Arial" charset="0"/>
                <a:ea typeface="+mn-ea"/>
                <a:cs typeface="+mn-cs"/>
              </a:rPr>
              <a:t>inside</a:t>
            </a:r>
            <a:r>
              <a:rPr lang="en-US" sz="1200" kern="1200" dirty="0" smtClean="0">
                <a:solidFill>
                  <a:schemeClr val="tx1"/>
                </a:solidFill>
                <a:effectLst/>
                <a:latin typeface="Arial" charset="0"/>
                <a:ea typeface="+mn-ea"/>
                <a:cs typeface="+mn-cs"/>
              </a:rPr>
              <a:t> of the elbow that we are talking about.</a:t>
            </a: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smtClean="0">
                <a:solidFill>
                  <a:schemeClr val="tx1"/>
                </a:solidFill>
                <a:effectLst/>
                <a:latin typeface="Arial" charset="0"/>
                <a:ea typeface="+mn-ea"/>
                <a:cs typeface="+mn-cs"/>
              </a:rPr>
              <a:t>Slide 13 – And…(Booklet Page 2)</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Say: “If you know that someone has the flu, stay away from them. Try to stay at least 6 feet from someone who is sick. If someone has flu symptoms, don’t take a chance on catching it too. Just stay away from them.”</a:t>
            </a:r>
          </a:p>
          <a:p>
            <a:r>
              <a:rPr lang="en-US" sz="1200" kern="1200" dirty="0" smtClean="0">
                <a:solidFill>
                  <a:schemeClr val="tx1"/>
                </a:solidFill>
                <a:effectLst/>
                <a:latin typeface="Arial" charset="0"/>
                <a:ea typeface="+mn-ea"/>
                <a:cs typeface="+mn-cs"/>
              </a:rPr>
              <a:t>People with the flu can spread it to other 24 hours or more </a:t>
            </a:r>
            <a:r>
              <a:rPr lang="en-US" sz="1200" b="1" kern="1200" dirty="0" smtClean="0">
                <a:solidFill>
                  <a:schemeClr val="tx1"/>
                </a:solidFill>
                <a:effectLst/>
                <a:latin typeface="Arial" charset="0"/>
                <a:ea typeface="+mn-ea"/>
                <a:cs typeface="+mn-cs"/>
              </a:rPr>
              <a:t>before</a:t>
            </a:r>
            <a:r>
              <a:rPr lang="en-US" sz="1200" kern="1200" dirty="0" smtClean="0">
                <a:solidFill>
                  <a:schemeClr val="tx1"/>
                </a:solidFill>
                <a:effectLst/>
                <a:latin typeface="Arial" charset="0"/>
                <a:ea typeface="+mn-ea"/>
                <a:cs typeface="+mn-cs"/>
              </a:rPr>
              <a:t> they actually have symptoms, so that makes it hard to avoid everyone with the flu.</a:t>
            </a:r>
          </a:p>
          <a:p>
            <a:endParaRPr lang="en-US"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smtClean="0">
                <a:solidFill>
                  <a:schemeClr val="tx1"/>
                </a:solidFill>
                <a:effectLst/>
                <a:latin typeface="Arial" charset="0"/>
                <a:ea typeface="+mn-ea"/>
                <a:cs typeface="+mn-cs"/>
              </a:rPr>
              <a:t>Slide 14 – What Should I Do if I Get Sick? (Booklet Page 3)</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Say: “It is important for you to stay home and rest if you get the flu.”</a:t>
            </a:r>
          </a:p>
          <a:p>
            <a:r>
              <a:rPr lang="en-US" sz="1200" kern="1200" dirty="0" smtClean="0">
                <a:solidFill>
                  <a:schemeClr val="tx1"/>
                </a:solidFill>
                <a:effectLst/>
                <a:latin typeface="Arial" charset="0"/>
                <a:ea typeface="+mn-ea"/>
                <a:cs typeface="+mn-cs"/>
              </a:rPr>
              <a:t>Ask: “What might be a good reason for going out of the house even though you have the flu?”</a:t>
            </a:r>
          </a:p>
          <a:p>
            <a:r>
              <a:rPr lang="en-US" sz="1200" kern="1200" dirty="0" smtClean="0">
                <a:solidFill>
                  <a:schemeClr val="tx1"/>
                </a:solidFill>
                <a:effectLst/>
                <a:latin typeface="Arial" charset="0"/>
                <a:ea typeface="+mn-ea"/>
                <a:cs typeface="+mn-cs"/>
              </a:rPr>
              <a:t>After listening to responses, you might say:  “One of the only reasons to go out would be for a medical appointment. The doctor can do a flu test and prescribe an anti-viral medicine for you to take.”</a:t>
            </a:r>
          </a:p>
          <a:p>
            <a:endParaRPr lang="en-US"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3BF8F5A7-14AB-4336-BA2A-DF56B7B4F8D8}" type="slidenum">
              <a:rPr lang="en-US" smtClean="0"/>
              <a:pPr/>
              <a:t>15</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r>
              <a:rPr lang="en-US" sz="1200" b="1" u="sng" kern="1200" dirty="0" smtClean="0">
                <a:solidFill>
                  <a:schemeClr val="tx1"/>
                </a:solidFill>
                <a:effectLst/>
                <a:latin typeface="Arial" charset="0"/>
                <a:ea typeface="+mn-ea"/>
                <a:cs typeface="+mn-cs"/>
              </a:rPr>
              <a:t>Slide 15 – Don’t Spread the Flu - Stay Home (Booklet Page 3)</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Say: “Stay home until your fever is gone for one day:  It is important to limit contact with others while having the flu to protect them from getting sick.  This means staying at home from whatever your commitments are (work, school, </a:t>
            </a:r>
            <a:r>
              <a:rPr lang="en-US" sz="1200" kern="1200" dirty="0" err="1" smtClean="0">
                <a:solidFill>
                  <a:schemeClr val="tx1"/>
                </a:solidFill>
                <a:effectLst/>
                <a:latin typeface="Arial" charset="0"/>
                <a:ea typeface="+mn-ea"/>
                <a:cs typeface="+mn-cs"/>
              </a:rPr>
              <a:t>etc</a:t>
            </a:r>
            <a:r>
              <a:rPr lang="en-US" sz="1200" kern="1200" dirty="0" smtClean="0">
                <a:solidFill>
                  <a:schemeClr val="tx1"/>
                </a:solidFill>
                <a:effectLst/>
                <a:latin typeface="Arial" charset="0"/>
                <a:ea typeface="+mn-ea"/>
                <a:cs typeface="+mn-cs"/>
              </a:rPr>
              <a:t>). And, while at home, it is important to stay away from others in the household or they will be at very high risk of getting the flu.  Take your temperature during this time with a thermometer. Normal temperature for most adults and children with a thermometer in your mouth, under the tongue, is 98.6 F or 37.0 C. Once your temperature is back to normal, wait 1 more day until leaving the house.  Until then, you still place others at risk to get the flu.”</a:t>
            </a:r>
          </a:p>
          <a:p>
            <a:pPr eaLnBrk="1" hangingPunct="1"/>
            <a:endParaRPr lang="en-US" dirty="0" smtClean="0"/>
          </a:p>
          <a:p>
            <a:pPr eaLnBrk="1" hangingPunct="1"/>
            <a:r>
              <a:rPr lang="en-US" dirty="0" smtClean="0"/>
              <a:t>Remind </a:t>
            </a:r>
            <a:r>
              <a:rPr lang="en-US" dirty="0" smtClean="0"/>
              <a:t>them to call their medical provider rather than just showing up at a hospital or clinic. </a:t>
            </a:r>
            <a:r>
              <a:rPr lang="en-US" sz="1200" dirty="0" smtClean="0"/>
              <a:t>(Fever should be gone on its own and without the use of </a:t>
            </a:r>
            <a:r>
              <a:rPr lang="en-US" sz="1200" dirty="0" smtClean="0"/>
              <a:t>medication.)</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smtClean="0">
                <a:solidFill>
                  <a:schemeClr val="tx1"/>
                </a:solidFill>
                <a:effectLst/>
                <a:latin typeface="Arial" charset="0"/>
                <a:ea typeface="+mn-ea"/>
                <a:cs typeface="+mn-cs"/>
              </a:rPr>
              <a:t>Slide 16 – And… (Booklet Page 3)</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Say: “It is important that you rest as much as you can while you are at home. It will also make you feel better if you take </a:t>
            </a:r>
            <a:r>
              <a:rPr lang="en-US" sz="1200" b="1" kern="1200" dirty="0" smtClean="0">
                <a:solidFill>
                  <a:schemeClr val="tx1"/>
                </a:solidFill>
                <a:effectLst/>
                <a:latin typeface="Arial" charset="0"/>
                <a:ea typeface="+mn-ea"/>
                <a:cs typeface="+mn-cs"/>
              </a:rPr>
              <a:t>acetaminophen</a:t>
            </a:r>
            <a:r>
              <a:rPr lang="en-US" sz="1200" kern="1200" dirty="0" smtClean="0">
                <a:solidFill>
                  <a:schemeClr val="tx1"/>
                </a:solidFill>
                <a:effectLst/>
                <a:latin typeface="Arial" charset="0"/>
                <a:ea typeface="+mn-ea"/>
                <a:cs typeface="+mn-cs"/>
              </a:rPr>
              <a:t>. Another name for acetaminophen is Tylenol. There are other medicines you can take to lessen flu symptoms, such as </a:t>
            </a:r>
            <a:r>
              <a:rPr lang="en-US" sz="1200" b="1" kern="1200" dirty="0" smtClean="0">
                <a:solidFill>
                  <a:schemeClr val="tx1"/>
                </a:solidFill>
                <a:effectLst/>
                <a:latin typeface="Arial" charset="0"/>
                <a:ea typeface="+mn-ea"/>
                <a:cs typeface="+mn-cs"/>
              </a:rPr>
              <a:t>ibuprophen</a:t>
            </a:r>
            <a:r>
              <a:rPr lang="en-US" sz="1200" kern="1200" dirty="0" smtClean="0">
                <a:solidFill>
                  <a:schemeClr val="tx1"/>
                </a:solidFill>
                <a:effectLst/>
                <a:latin typeface="Arial" charset="0"/>
                <a:ea typeface="+mn-ea"/>
                <a:cs typeface="+mn-cs"/>
              </a:rPr>
              <a:t>, which is also called Advil. </a:t>
            </a:r>
            <a:r>
              <a:rPr lang="en-US" sz="1200" b="1" kern="1200" dirty="0" smtClean="0">
                <a:solidFill>
                  <a:schemeClr val="tx1"/>
                </a:solidFill>
                <a:effectLst/>
                <a:latin typeface="Arial" charset="0"/>
                <a:ea typeface="+mn-ea"/>
                <a:cs typeface="+mn-cs"/>
              </a:rPr>
              <a:t>However, you should talk to a pharmacist before taking any over-the-counter medicine, because there may be a reason you should not take acetaminophen or ibuprophen depending on other health problems you may have.  Please be sure to never give aspirin to a child with flu-like symptoms.”</a:t>
            </a:r>
            <a:endParaRPr lang="en-US" sz="120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smtClean="0">
                <a:solidFill>
                  <a:schemeClr val="tx1"/>
                </a:solidFill>
                <a:effectLst/>
                <a:latin typeface="Arial" charset="0"/>
                <a:ea typeface="+mn-ea"/>
                <a:cs typeface="+mn-cs"/>
              </a:rPr>
              <a:t>Slide 17 – Use the Items in Your Flu Kit (Booklet Page 3)</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You may hand out the flu kits at this time, if they are being provided and if you did not have them on the registration table. Make sure everyone gets one. Take the items out of the flu kit as you talk about them. </a:t>
            </a:r>
          </a:p>
          <a:p>
            <a:r>
              <a:rPr lang="en-US" sz="1200" kern="1200" dirty="0" smtClean="0">
                <a:solidFill>
                  <a:schemeClr val="tx1"/>
                </a:solidFill>
                <a:effectLst/>
                <a:latin typeface="Arial" charset="0"/>
                <a:ea typeface="+mn-ea"/>
                <a:cs typeface="+mn-cs"/>
              </a:rPr>
              <a:t>Ask: “Would someone be willing to take out the thermometer from their kit and show us how you would use it in your mouth?”</a:t>
            </a:r>
          </a:p>
          <a:p>
            <a:r>
              <a:rPr lang="en-US" sz="1200" kern="1200" dirty="0" smtClean="0">
                <a:solidFill>
                  <a:schemeClr val="tx1"/>
                </a:solidFill>
                <a:effectLst/>
                <a:latin typeface="Arial" charset="0"/>
                <a:ea typeface="+mn-ea"/>
                <a:cs typeface="+mn-cs"/>
              </a:rPr>
              <a:t>The packages are hard to open and you will need a scissors.  Another option is just for you to have one open and demonstrate in front of the class.</a:t>
            </a:r>
          </a:p>
          <a:p>
            <a:r>
              <a:rPr lang="en-US" sz="1200" kern="1200" dirty="0" smtClean="0">
                <a:solidFill>
                  <a:schemeClr val="tx1"/>
                </a:solidFill>
                <a:effectLst/>
                <a:latin typeface="Arial" charset="0"/>
                <a:ea typeface="+mn-ea"/>
                <a:cs typeface="+mn-cs"/>
              </a:rPr>
              <a:t>Make sure that they put the thermometer under their tongue and press the button on the front of the thermometer after it is in the mouth. Wait until it beeps and then read the temperature. Explain the process that you are using and explain what the normal ranges are for an oral temp. The thermometers we have make a special beep when temp is over 99 degrees, so it is an extra indication that you have a fever.  More info is in the instructions.</a:t>
            </a:r>
          </a:p>
          <a:p>
            <a:r>
              <a:rPr lang="en-US" sz="1200" kern="1200" dirty="0" smtClean="0">
                <a:solidFill>
                  <a:schemeClr val="tx1"/>
                </a:solidFill>
                <a:effectLst/>
                <a:latin typeface="Arial" charset="0"/>
                <a:ea typeface="+mn-ea"/>
                <a:cs typeface="+mn-cs"/>
              </a:rPr>
              <a:t>Show how the hand sanitizers work using the guidelines from slide #10.</a:t>
            </a: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smtClean="0">
                <a:solidFill>
                  <a:schemeClr val="tx1"/>
                </a:solidFill>
                <a:effectLst/>
                <a:latin typeface="Arial" charset="0"/>
                <a:ea typeface="+mn-ea"/>
                <a:cs typeface="+mn-cs"/>
              </a:rPr>
              <a:t>Slide 18 – And… (Booklet Page 3)</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Say: “Be sure to throw away used tissues since they can also spread the flu to others if they pick them up. Germs can be spread in several ways. The cough drops will help if you have a cough, and remember that it is important to stay home when you are sick.”</a:t>
            </a:r>
          </a:p>
          <a:p>
            <a:endParaRPr lang="en-US"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smtClean="0">
                <a:solidFill>
                  <a:schemeClr val="tx1"/>
                </a:solidFill>
                <a:effectLst/>
                <a:latin typeface="Arial" charset="0"/>
                <a:ea typeface="+mn-ea"/>
                <a:cs typeface="+mn-cs"/>
              </a:rPr>
              <a:t>Slide 19 – Let’s Talk About Flu Vaccines (Booklet Page 4) </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Say: “Flu vaccination is recommended for everyone 6 months of age and older. We often also call the flu vaccine a flu shot, although the flu vaccine can be given in other ways besides just a shot. Some flu vaccine comes as a nose spray, which is also called a flu mist. Flu mist is approved for people ages 2-49 years of age. It can be administered or given in the nose as well. You and your Dr. or nurse will need to decide which way it is best to get your flu vaccine.”</a:t>
            </a:r>
          </a:p>
          <a:p>
            <a:r>
              <a:rPr lang="en-US" sz="1200" kern="1200" dirty="0" smtClean="0">
                <a:solidFill>
                  <a:schemeClr val="tx1"/>
                </a:solidFill>
                <a:effectLst/>
                <a:latin typeface="Arial" charset="0"/>
                <a:ea typeface="+mn-ea"/>
                <a:cs typeface="+mn-cs"/>
              </a:rPr>
              <a:t>Ask: “Why would it be important for your </a:t>
            </a:r>
            <a:r>
              <a:rPr lang="en-US" sz="1200" b="1" kern="1200" dirty="0" smtClean="0">
                <a:solidFill>
                  <a:schemeClr val="tx1"/>
                </a:solidFill>
                <a:effectLst/>
                <a:latin typeface="Arial" charset="0"/>
                <a:ea typeface="+mn-ea"/>
                <a:cs typeface="+mn-cs"/>
              </a:rPr>
              <a:t>family</a:t>
            </a:r>
            <a:r>
              <a:rPr lang="en-US" sz="1200" kern="1200" dirty="0" smtClean="0">
                <a:solidFill>
                  <a:schemeClr val="tx1"/>
                </a:solidFill>
                <a:effectLst/>
                <a:latin typeface="Arial" charset="0"/>
                <a:ea typeface="+mn-ea"/>
                <a:cs typeface="+mn-cs"/>
              </a:rPr>
              <a:t> to get a flu vaccine if you are getting a flu vaccine?”</a:t>
            </a:r>
          </a:p>
          <a:p>
            <a:r>
              <a:rPr lang="en-US" sz="1200" kern="1200" dirty="0" smtClean="0">
                <a:solidFill>
                  <a:schemeClr val="tx1"/>
                </a:solidFill>
                <a:effectLst/>
                <a:latin typeface="Arial" charset="0"/>
                <a:ea typeface="+mn-ea"/>
                <a:cs typeface="+mn-cs"/>
              </a:rPr>
              <a:t>Emphasize in your discussion that your family is out in public with other people who might expose them to the flu.</a:t>
            </a:r>
          </a:p>
          <a:p>
            <a:r>
              <a:rPr lang="en-US" sz="1200" kern="1200" dirty="0" smtClean="0">
                <a:solidFill>
                  <a:schemeClr val="tx1"/>
                </a:solidFill>
                <a:effectLst/>
                <a:latin typeface="Arial" charset="0"/>
                <a:ea typeface="+mn-ea"/>
                <a:cs typeface="+mn-cs"/>
              </a:rPr>
              <a:t>Say: “Flu vaccines are </a:t>
            </a:r>
            <a:r>
              <a:rPr lang="en-US" sz="1200" b="1" kern="1200" dirty="0" smtClean="0">
                <a:solidFill>
                  <a:schemeClr val="tx1"/>
                </a:solidFill>
                <a:effectLst/>
                <a:latin typeface="Arial" charset="0"/>
                <a:ea typeface="+mn-ea"/>
                <a:cs typeface="+mn-cs"/>
              </a:rPr>
              <a:t>the number one way to prevent the flu</a:t>
            </a:r>
            <a:r>
              <a:rPr lang="en-US" sz="1200" kern="1200" dirty="0" smtClean="0">
                <a:solidFill>
                  <a:schemeClr val="tx1"/>
                </a:solidFill>
                <a:effectLst/>
                <a:latin typeface="Arial" charset="0"/>
                <a:ea typeface="+mn-ea"/>
                <a:cs typeface="+mn-cs"/>
              </a:rPr>
              <a:t>. They are safe and effective.  Hand washing and coughing or sneezing into the elbow are good health practices at preventing sickness in general, including the flu. However, none work nearly as well at preventing the flu as the flu vaccine.”  </a:t>
            </a:r>
          </a:p>
          <a:p>
            <a:r>
              <a:rPr lang="en-US" sz="1200" kern="1200" dirty="0" smtClean="0">
                <a:solidFill>
                  <a:schemeClr val="tx1"/>
                </a:solidFill>
                <a:effectLst/>
                <a:latin typeface="Arial" charset="0"/>
                <a:ea typeface="+mn-ea"/>
                <a:cs typeface="+mn-cs"/>
              </a:rPr>
              <a:t>Emphasize that the flu vaccine is the number one way to prevent the flu because it is one of the questions on the test.</a:t>
            </a:r>
          </a:p>
          <a:p>
            <a:endParaRPr lang="en-US"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smtClean="0">
                <a:solidFill>
                  <a:schemeClr val="tx1"/>
                </a:solidFill>
                <a:effectLst/>
                <a:latin typeface="Arial" charset="0"/>
                <a:ea typeface="+mn-ea"/>
                <a:cs typeface="+mn-cs"/>
              </a:rPr>
              <a:t>Slide 2- Introductions (Booklet Page 1)</a:t>
            </a:r>
            <a:endParaRPr lang="en-US" sz="11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Introduce yourself. </a:t>
            </a:r>
            <a:r>
              <a:rPr lang="en-US" sz="1200" kern="1200" dirty="0" smtClean="0">
                <a:solidFill>
                  <a:schemeClr val="tx1"/>
                </a:solidFill>
                <a:effectLst/>
                <a:latin typeface="Arial" charset="0"/>
                <a:ea typeface="+mn-ea"/>
                <a:cs typeface="+mn-cs"/>
              </a:rPr>
              <a:t>Give your name, your title and the organization that you represent. Give any additional information about your organization that you wish to share. Then, offer an introductory exercise. If you have a larger group, you may want to simply have people go around and introduce themselves. Ask them to tell you whether they have ever gotten a flu vaccine before so that you can customize your presentation to a group. You might take different approaches with a group that is already familiar with flu vaccines than one that is anxious about getting a flu vaccine. If you have a smaller group, you can do an exercise like the following:</a:t>
            </a:r>
            <a:endParaRPr lang="en-US" sz="11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 Sample Introductory Exercise:</a:t>
            </a:r>
            <a:endParaRPr lang="en-US" sz="11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Have people partner with someone that they do not know.</a:t>
            </a:r>
            <a:endParaRPr lang="en-US" sz="11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Ask people to interview their partner and find out:</a:t>
            </a:r>
            <a:endParaRPr lang="en-US" sz="1100" kern="1200" dirty="0" smtClean="0">
              <a:solidFill>
                <a:schemeClr val="tx1"/>
              </a:solidFill>
              <a:effectLst/>
              <a:latin typeface="Arial" charset="0"/>
              <a:ea typeface="+mn-ea"/>
              <a:cs typeface="+mn-cs"/>
            </a:endParaRPr>
          </a:p>
          <a:p>
            <a:pPr lvl="1"/>
            <a:r>
              <a:rPr lang="en-US" sz="1200" kern="1200" dirty="0" smtClean="0">
                <a:solidFill>
                  <a:schemeClr val="tx1"/>
                </a:solidFill>
                <a:effectLst/>
                <a:latin typeface="Arial" charset="0"/>
                <a:ea typeface="+mn-ea"/>
                <a:cs typeface="+mn-cs"/>
              </a:rPr>
              <a:t>Their name</a:t>
            </a:r>
            <a:endParaRPr lang="en-US" sz="1100" kern="1200" dirty="0" smtClean="0">
              <a:solidFill>
                <a:schemeClr val="tx1"/>
              </a:solidFill>
              <a:effectLst/>
              <a:latin typeface="Arial" charset="0"/>
              <a:ea typeface="+mn-ea"/>
              <a:cs typeface="+mn-cs"/>
            </a:endParaRPr>
          </a:p>
          <a:p>
            <a:pPr lvl="1"/>
            <a:r>
              <a:rPr lang="en-US" sz="1200" kern="1200" dirty="0" smtClean="0">
                <a:solidFill>
                  <a:schemeClr val="tx1"/>
                </a:solidFill>
                <a:effectLst/>
                <a:latin typeface="Arial" charset="0"/>
                <a:ea typeface="+mn-ea"/>
                <a:cs typeface="+mn-cs"/>
              </a:rPr>
              <a:t>Occupation </a:t>
            </a:r>
            <a:endParaRPr lang="en-US" sz="1100" kern="1200" dirty="0" smtClean="0">
              <a:solidFill>
                <a:schemeClr val="tx1"/>
              </a:solidFill>
              <a:effectLst/>
              <a:latin typeface="Arial" charset="0"/>
              <a:ea typeface="+mn-ea"/>
              <a:cs typeface="+mn-cs"/>
            </a:endParaRPr>
          </a:p>
          <a:p>
            <a:pPr lvl="1"/>
            <a:r>
              <a:rPr lang="en-US" sz="1200" kern="1200" dirty="0" smtClean="0">
                <a:solidFill>
                  <a:schemeClr val="tx1"/>
                </a:solidFill>
                <a:effectLst/>
                <a:latin typeface="Arial" charset="0"/>
                <a:ea typeface="+mn-ea"/>
                <a:cs typeface="+mn-cs"/>
              </a:rPr>
              <a:t>Whether or not they have ever gotten a flu vaccine</a:t>
            </a:r>
            <a:endParaRPr lang="en-US" sz="11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Have each person, in turn, introduce their partner to the group.</a:t>
            </a:r>
            <a:endParaRPr lang="en-US" sz="11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smtClean="0">
                <a:solidFill>
                  <a:schemeClr val="tx1"/>
                </a:solidFill>
                <a:effectLst/>
                <a:latin typeface="Arial" charset="0"/>
                <a:ea typeface="+mn-ea"/>
                <a:cs typeface="+mn-cs"/>
              </a:rPr>
              <a:t>Slide 20 – Who Should Get a Flu Vaccine? (Booklet Page 3)</a:t>
            </a:r>
            <a:endParaRPr lang="en-US" sz="11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Say: “Anyone can get the flu every year, so most of us should get the vaccine.  There are certain people that especially should get the vaccine because of an increased risk for having severe illness that can lead to a stay in the hospital or death. There is also a small group that shouldn’t get the vaccine.” </a:t>
            </a:r>
            <a:endParaRPr lang="en-US" sz="1100" kern="1200" dirty="0" smtClean="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The flu vaccine can give a person a sore arm and a low fever after injection.  These symptoms are varied and are significantly milder and shorter lived than the actual flu. This type of reaction shows that the flu shot is doing what it is supposed to do-training the body to fight the flu. It does not mean that someone should not get the vaccine.</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However, if you have had a severe reaction to the flu vaccine in the past, you should not get one. Fortunately, such life-threatening allergic reactions are very rare. Signs of serious allergic reaction can include:</a:t>
            </a:r>
          </a:p>
          <a:p>
            <a:pPr marL="628650" lvl="1" indent="-171450">
              <a:buFont typeface="Arial" panose="020B0604020202020204" pitchFamily="34" charset="0"/>
              <a:buChar char="•"/>
            </a:pPr>
            <a:r>
              <a:rPr lang="en-US" sz="1200" kern="1200" dirty="0" smtClean="0">
                <a:solidFill>
                  <a:schemeClr val="tx1"/>
                </a:solidFill>
                <a:effectLst/>
                <a:latin typeface="Arial" charset="0"/>
                <a:ea typeface="+mn-ea"/>
                <a:cs typeface="+mn-cs"/>
              </a:rPr>
              <a:t>breathing problems</a:t>
            </a:r>
          </a:p>
          <a:p>
            <a:pPr marL="628650" lvl="1" indent="-171450">
              <a:buFont typeface="Arial" panose="020B0604020202020204" pitchFamily="34" charset="0"/>
              <a:buChar char="•"/>
            </a:pPr>
            <a:r>
              <a:rPr lang="en-US" sz="1200" kern="1200" dirty="0" smtClean="0">
                <a:solidFill>
                  <a:schemeClr val="tx1"/>
                </a:solidFill>
                <a:effectLst/>
                <a:latin typeface="Arial" charset="0"/>
                <a:ea typeface="+mn-ea"/>
                <a:cs typeface="+mn-cs"/>
              </a:rPr>
              <a:t>hoarseness or wheezing</a:t>
            </a:r>
          </a:p>
          <a:p>
            <a:pPr marL="628650" lvl="1" indent="-171450">
              <a:buFont typeface="Arial" panose="020B0604020202020204" pitchFamily="34" charset="0"/>
              <a:buChar char="•"/>
            </a:pPr>
            <a:r>
              <a:rPr lang="en-US" sz="1200" kern="1200" dirty="0" smtClean="0">
                <a:solidFill>
                  <a:schemeClr val="tx1"/>
                </a:solidFill>
                <a:effectLst/>
                <a:latin typeface="Arial" charset="0"/>
                <a:ea typeface="+mn-ea"/>
                <a:cs typeface="+mn-cs"/>
              </a:rPr>
              <a:t>hives</a:t>
            </a:r>
          </a:p>
          <a:p>
            <a:pPr marL="628650" lvl="1" indent="-171450">
              <a:buFont typeface="Arial" panose="020B0604020202020204" pitchFamily="34" charset="0"/>
              <a:buChar char="•"/>
            </a:pPr>
            <a:r>
              <a:rPr lang="en-US" sz="1200" kern="1200" dirty="0" smtClean="0">
                <a:solidFill>
                  <a:schemeClr val="tx1"/>
                </a:solidFill>
                <a:effectLst/>
                <a:latin typeface="Arial" charset="0"/>
                <a:ea typeface="+mn-ea"/>
                <a:cs typeface="+mn-cs"/>
              </a:rPr>
              <a:t>paleness</a:t>
            </a:r>
          </a:p>
          <a:p>
            <a:pPr marL="628650" lvl="1" indent="-171450">
              <a:buFont typeface="Arial" panose="020B0604020202020204" pitchFamily="34" charset="0"/>
              <a:buChar char="•"/>
            </a:pPr>
            <a:r>
              <a:rPr lang="en-US" sz="1200" kern="1200" dirty="0" smtClean="0">
                <a:solidFill>
                  <a:schemeClr val="tx1"/>
                </a:solidFill>
                <a:effectLst/>
                <a:latin typeface="Arial" charset="0"/>
                <a:ea typeface="+mn-ea"/>
                <a:cs typeface="+mn-cs"/>
              </a:rPr>
              <a:t>weakness</a:t>
            </a:r>
          </a:p>
          <a:p>
            <a:pPr marL="628650" lvl="1" indent="-171450">
              <a:buFont typeface="Arial" panose="020B0604020202020204" pitchFamily="34" charset="0"/>
              <a:buChar char="•"/>
            </a:pPr>
            <a:r>
              <a:rPr lang="en-US" sz="1200" kern="1200" dirty="0" smtClean="0">
                <a:solidFill>
                  <a:schemeClr val="tx1"/>
                </a:solidFill>
                <a:effectLst/>
                <a:latin typeface="Arial" charset="0"/>
                <a:ea typeface="+mn-ea"/>
                <a:cs typeface="+mn-cs"/>
              </a:rPr>
              <a:t>a fast heartbeat</a:t>
            </a:r>
          </a:p>
          <a:p>
            <a:pPr marL="628650" lvl="1" indent="-171450">
              <a:buFont typeface="Arial" panose="020B0604020202020204" pitchFamily="34" charset="0"/>
              <a:buChar char="•"/>
            </a:pPr>
            <a:r>
              <a:rPr lang="en-US" sz="1200" kern="1200" dirty="0" smtClean="0">
                <a:solidFill>
                  <a:schemeClr val="tx1"/>
                </a:solidFill>
                <a:effectLst/>
                <a:latin typeface="Arial" charset="0"/>
                <a:ea typeface="+mn-ea"/>
                <a:cs typeface="+mn-cs"/>
              </a:rPr>
              <a:t>dizziness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If they do occur, it is within a few minutes to a few hours after the vaccine. These reactions are more likely to occur among persons with a severe allergy to an ingredient in the vaccine.</a:t>
            </a:r>
            <a:r>
              <a:rPr lang="en-US" sz="1200" b="1" kern="1200" dirty="0" smtClean="0">
                <a:solidFill>
                  <a:schemeClr val="tx1"/>
                </a:solidFill>
                <a:effectLst/>
                <a:latin typeface="Arial" charset="0"/>
                <a:ea typeface="+mn-ea"/>
                <a:cs typeface="+mn-cs"/>
              </a:rPr>
              <a:t> </a:t>
            </a: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smtClean="0">
                <a:solidFill>
                  <a:schemeClr val="tx1"/>
                </a:solidFill>
                <a:effectLst/>
                <a:latin typeface="Arial" charset="0"/>
                <a:ea typeface="+mn-ea"/>
                <a:cs typeface="+mn-cs"/>
              </a:rPr>
              <a:t>Slide 21 – Who Should Not Get a Flu Vaccine? (Booklet Page 3)</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Say: “The people who should not get a flu vaccine are those who have a severe allergy to any of the ingredients in the vaccine or anyone who has ever had a severe reaction to a flu vaccine in the past.</a:t>
            </a:r>
          </a:p>
          <a:p>
            <a:r>
              <a:rPr lang="en-US" sz="1200" kern="1200" dirty="0" smtClean="0">
                <a:solidFill>
                  <a:schemeClr val="tx1"/>
                </a:solidFill>
                <a:effectLst/>
                <a:latin typeface="Arial" charset="0"/>
                <a:ea typeface="+mn-ea"/>
                <a:cs typeface="+mn-cs"/>
              </a:rPr>
              <a:t>People with egg allergies can safely take the vaccine. However, if a person is concerned about having a very severe reaction, they can get the vaccine in a doctor’s office (such as an allergist or primary care doctor) where they can be monitored afterward.”</a:t>
            </a:r>
          </a:p>
          <a:p>
            <a:pPr lvl="0"/>
            <a:r>
              <a:rPr lang="en-US" sz="1200" b="1" kern="1200" dirty="0" smtClean="0">
                <a:solidFill>
                  <a:schemeClr val="tx1"/>
                </a:solidFill>
                <a:effectLst/>
                <a:latin typeface="Arial" charset="0"/>
                <a:ea typeface="+mn-ea"/>
                <a:cs typeface="+mn-cs"/>
              </a:rPr>
              <a:t>Note: </a:t>
            </a:r>
            <a:r>
              <a:rPr lang="en-US" sz="1200" kern="1200" dirty="0" smtClean="0">
                <a:solidFill>
                  <a:schemeClr val="tx1"/>
                </a:solidFill>
                <a:effectLst/>
                <a:latin typeface="Arial" charset="0"/>
                <a:ea typeface="+mn-ea"/>
                <a:cs typeface="+mn-cs"/>
              </a:rPr>
              <a:t>Because reactions are rare, do not emphasize these items. This information is supplied to you so that if you are asked what an allergic reaction might look like, you can share this information. However, again, try to stress that these reactions are very rare. </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Some people are adamant that they got the flu from the vaccine in the past and it is best not to argue with them. Allow them to have their opinion, but emphasize that it would be highly unusual since the flu vaccine does not have a live virus in it. </a:t>
            </a:r>
            <a:endParaRPr lang="en-US" sz="1100" kern="1200" dirty="0" smtClean="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It is important to note that </a:t>
            </a:r>
            <a:r>
              <a:rPr lang="en-US" sz="1200" b="1" kern="1200" dirty="0" smtClean="0">
                <a:solidFill>
                  <a:schemeClr val="tx1"/>
                </a:solidFill>
                <a:effectLst/>
                <a:latin typeface="Arial" charset="0"/>
                <a:ea typeface="+mn-ea"/>
                <a:cs typeface="+mn-cs"/>
              </a:rPr>
              <a:t>the flu vaccine absolutely cannot cause an illness.</a:t>
            </a:r>
            <a:r>
              <a:rPr lang="en-US" sz="1200" kern="1200" dirty="0" smtClean="0">
                <a:solidFill>
                  <a:schemeClr val="tx1"/>
                </a:solidFill>
                <a:effectLst/>
                <a:latin typeface="Arial" charset="0"/>
                <a:ea typeface="+mn-ea"/>
                <a:cs typeface="+mn-cs"/>
              </a:rPr>
              <a:t> A person can get the vaccine and still get the flu. This does not mean that the vaccine gave them the flu. </a:t>
            </a:r>
            <a:endParaRPr lang="en-US" sz="1100" kern="1200" dirty="0" smtClean="0">
              <a:solidFill>
                <a:schemeClr val="tx1"/>
              </a:solidFill>
              <a:effectLst/>
              <a:latin typeface="Arial" charset="0"/>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Arial" charset="0"/>
                <a:ea typeface="+mn-ea"/>
                <a:cs typeface="+mn-cs"/>
              </a:rPr>
              <a:t>The body takes 2 weeks to build up its defenses after receiving the vaccine. The person could get the flu during those 2 weeks, but will also build immunity for the rest of the flu season.   </a:t>
            </a:r>
            <a:endParaRPr lang="en-US" sz="1100" kern="1200" dirty="0" smtClean="0">
              <a:solidFill>
                <a:schemeClr val="tx1"/>
              </a:solidFill>
              <a:effectLst/>
              <a:latin typeface="Arial" charset="0"/>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Arial" charset="0"/>
                <a:ea typeface="+mn-ea"/>
                <a:cs typeface="+mn-cs"/>
              </a:rPr>
              <a:t>Even after 2 weeks, the vaccine is not totally effective in preventing the flu, but it can still help keep a person out of the hospital or may even save their life, if they actually do get the flu.</a:t>
            </a:r>
            <a:endParaRPr lang="en-US" sz="11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smtClean="0">
                <a:solidFill>
                  <a:schemeClr val="tx1"/>
                </a:solidFill>
                <a:effectLst/>
                <a:latin typeface="Arial" charset="0"/>
                <a:ea typeface="+mn-ea"/>
                <a:cs typeface="+mn-cs"/>
              </a:rPr>
              <a:t>Slide 22 - Did You Know? (Booklet Page 5) </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Say: “Flu vaccines teach your body to fight the flu. They teach your immune system, the part of your body that fights sickness, to recognize and kill the flu. So, hopefully, if a person who has received the flu vaccine comes into contact with the flu virus, their body will know exactly what it is and kill the flu germs before they become sick. Sometimes the vaccine is not enough to keep a person from getting the flu, but in that case the vaccine can help the body fight the flu enough to keep someone out of the hospital or keep them from dying. It is important to get a new flu vaccine every year, because each year the flu changes. We get a flu vaccine every year, so we can teach our body to fight off the new version of the flu. Flu vaccines are typically available in September or early October, right at the beginning of flu season. Get the vaccine early, but also know that it is never too late. The flu vaccine absolutely will not cause an illness. ”</a:t>
            </a: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smtClean="0">
                <a:solidFill>
                  <a:schemeClr val="tx1"/>
                </a:solidFill>
                <a:effectLst/>
                <a:latin typeface="Arial" charset="0"/>
                <a:ea typeface="+mn-ea"/>
                <a:cs typeface="+mn-cs"/>
              </a:rPr>
              <a:t>Slide 23 – Let’s Review (Booklet Page 5)</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Say: “Please turn to page 5 in your lesson book. See the questions under True or False? Circle the correct answer as I read the question:</a:t>
            </a:r>
          </a:p>
          <a:p>
            <a:pPr marL="228600" lvl="0" indent="-228600">
              <a:buFont typeface="+mj-lt"/>
              <a:buAutoNum type="arabicPeriod"/>
            </a:pPr>
            <a:r>
              <a:rPr lang="en-US" sz="1200" kern="1200" dirty="0" smtClean="0">
                <a:solidFill>
                  <a:schemeClr val="tx1"/>
                </a:solidFill>
                <a:effectLst/>
                <a:latin typeface="Arial" charset="0"/>
                <a:ea typeface="+mn-ea"/>
                <a:cs typeface="+mn-cs"/>
              </a:rPr>
              <a:t>A flu vaccine will protect you from a cold.  Circle T if you think this is true or F if you think this is false.</a:t>
            </a:r>
          </a:p>
          <a:p>
            <a:pPr marL="228600" lvl="0" indent="-228600">
              <a:buFont typeface="+mj-lt"/>
              <a:buAutoNum type="arabicPeriod"/>
            </a:pPr>
            <a:r>
              <a:rPr lang="en-US" sz="1200" kern="1200" dirty="0" smtClean="0">
                <a:solidFill>
                  <a:schemeClr val="tx1"/>
                </a:solidFill>
                <a:effectLst/>
                <a:latin typeface="Arial" charset="0"/>
                <a:ea typeface="+mn-ea"/>
                <a:cs typeface="+mn-cs"/>
              </a:rPr>
              <a:t>A flu vaccine will protect you from the flu. Mark T or F.</a:t>
            </a:r>
          </a:p>
          <a:p>
            <a:pPr marL="228600" lvl="0" indent="-228600">
              <a:buFont typeface="+mj-lt"/>
              <a:buAutoNum type="arabicPeriod"/>
            </a:pPr>
            <a:r>
              <a:rPr lang="en-US" sz="1200" kern="1200" dirty="0" smtClean="0">
                <a:solidFill>
                  <a:schemeClr val="tx1"/>
                </a:solidFill>
                <a:effectLst/>
                <a:latin typeface="Arial" charset="0"/>
                <a:ea typeface="+mn-ea"/>
                <a:cs typeface="+mn-cs"/>
              </a:rPr>
              <a:t>Vomiting is </a:t>
            </a:r>
            <a:r>
              <a:rPr lang="en-US" sz="1200" u="sng" kern="1200" dirty="0" smtClean="0">
                <a:solidFill>
                  <a:schemeClr val="tx1"/>
                </a:solidFill>
                <a:effectLst/>
                <a:latin typeface="Arial" charset="0"/>
                <a:ea typeface="+mn-ea"/>
                <a:cs typeface="+mn-cs"/>
              </a:rPr>
              <a:t>always</a:t>
            </a:r>
            <a:r>
              <a:rPr lang="en-US" sz="1200" kern="1200" dirty="0" smtClean="0">
                <a:solidFill>
                  <a:schemeClr val="tx1"/>
                </a:solidFill>
                <a:effectLst/>
                <a:latin typeface="Arial" charset="0"/>
                <a:ea typeface="+mn-ea"/>
                <a:cs typeface="+mn-cs"/>
              </a:rPr>
              <a:t> caused by the flu.</a:t>
            </a:r>
          </a:p>
          <a:p>
            <a:pPr marL="228600" lvl="0" indent="-228600">
              <a:buFont typeface="+mj-lt"/>
              <a:buAutoNum type="arabicPeriod"/>
            </a:pPr>
            <a:r>
              <a:rPr lang="en-US" sz="1200" kern="1200" dirty="0" smtClean="0">
                <a:solidFill>
                  <a:schemeClr val="tx1"/>
                </a:solidFill>
                <a:effectLst/>
                <a:latin typeface="Arial" charset="0"/>
                <a:ea typeface="+mn-ea"/>
                <a:cs typeface="+mn-cs"/>
              </a:rPr>
              <a:t>The flu causes fever, chills, cough and body aches. You will feel very sick for 7 days.</a:t>
            </a:r>
          </a:p>
          <a:p>
            <a:pPr marL="228600" lvl="0" indent="-228600">
              <a:buFont typeface="+mj-lt"/>
              <a:buAutoNum type="arabicPeriod"/>
            </a:pPr>
            <a:r>
              <a:rPr lang="en-US" sz="1200" kern="1200" dirty="0" smtClean="0">
                <a:solidFill>
                  <a:schemeClr val="tx1"/>
                </a:solidFill>
                <a:effectLst/>
                <a:latin typeface="Arial" charset="0"/>
                <a:ea typeface="+mn-ea"/>
                <a:cs typeface="+mn-cs"/>
              </a:rPr>
              <a:t>Newborn babies should get a flu vaccine.</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Let’s correct this little quiz.” (You might ask the group what the correct answer is and why before giving the correct answer.) </a:t>
            </a:r>
          </a:p>
          <a:p>
            <a:r>
              <a:rPr lang="en-US" sz="1200" kern="1200" dirty="0" smtClean="0">
                <a:solidFill>
                  <a:schemeClr val="tx1"/>
                </a:solidFill>
                <a:effectLst/>
                <a:latin typeface="Arial" charset="0"/>
                <a:ea typeface="+mn-ea"/>
                <a:cs typeface="+mn-cs"/>
              </a:rPr>
              <a:t>“1. Is False. If you remember, we discussed how the flu vaccine only protects you from the flu and not from other illnesses. So, if you marked F, you are correct.</a:t>
            </a:r>
          </a:p>
          <a:p>
            <a:r>
              <a:rPr lang="en-US" sz="1200" kern="1200" dirty="0" smtClean="0">
                <a:solidFill>
                  <a:schemeClr val="tx1"/>
                </a:solidFill>
                <a:effectLst/>
                <a:latin typeface="Arial" charset="0"/>
                <a:ea typeface="+mn-ea"/>
                <a:cs typeface="+mn-cs"/>
              </a:rPr>
              <a:t>2. Is True.</a:t>
            </a:r>
          </a:p>
          <a:p>
            <a:r>
              <a:rPr lang="en-US" sz="1200" kern="1200" dirty="0" smtClean="0">
                <a:solidFill>
                  <a:schemeClr val="tx1"/>
                </a:solidFill>
                <a:effectLst/>
                <a:latin typeface="Arial" charset="0"/>
                <a:ea typeface="+mn-ea"/>
                <a:cs typeface="+mn-cs"/>
              </a:rPr>
              <a:t>3. Is False. Children often have vomiting with the flu, but not always and adults sometimes have vomiting, but not commonly.</a:t>
            </a:r>
          </a:p>
          <a:p>
            <a:r>
              <a:rPr lang="en-US" sz="1200" kern="1200" dirty="0" smtClean="0">
                <a:solidFill>
                  <a:schemeClr val="tx1"/>
                </a:solidFill>
                <a:effectLst/>
                <a:latin typeface="Arial" charset="0"/>
                <a:ea typeface="+mn-ea"/>
                <a:cs typeface="+mn-cs"/>
              </a:rPr>
              <a:t>4. Is True.</a:t>
            </a:r>
          </a:p>
          <a:p>
            <a:r>
              <a:rPr lang="en-US" sz="1200" kern="1200" dirty="0" smtClean="0">
                <a:solidFill>
                  <a:schemeClr val="tx1"/>
                </a:solidFill>
                <a:effectLst/>
                <a:latin typeface="Arial" charset="0"/>
                <a:ea typeface="+mn-ea"/>
                <a:cs typeface="+mn-cs"/>
              </a:rPr>
              <a:t>5. Is False. Newborn babies are too young to take the flu vaccine. They depend on everyone around them to get the vaccine to protect them from the flu.”</a:t>
            </a: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smtClean="0">
                <a:solidFill>
                  <a:schemeClr val="tx1"/>
                </a:solidFill>
                <a:effectLst/>
                <a:latin typeface="Arial" charset="0"/>
                <a:ea typeface="+mn-ea"/>
                <a:cs typeface="+mn-cs"/>
              </a:rPr>
              <a:t>Slide 24 – Where Can I Get a Flu Vaccine? (Booklet Page 5)</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If no arrangements have been made to give flu vaccines to participants at the end of the workshop, It would be helpful for you to research the times and locations of area flu clinics, especially the Arkansas Department of Health’s mass flu clinic in your county. Share whatever information you have about locations near you or direct people to contact their local clinic or public health about where to get flu vaccines. If flu vaccine will not be provided to the participants at the end of the workshop, and if you have obtained vouchers for free flu vaccines for your participants in advance, you will also want to hand out the vouchers if you have not already done so. </a:t>
            </a: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smtClean="0">
                <a:solidFill>
                  <a:schemeClr val="tx1"/>
                </a:solidFill>
                <a:effectLst/>
                <a:latin typeface="Arial" charset="0"/>
                <a:ea typeface="+mn-ea"/>
                <a:cs typeface="+mn-cs"/>
              </a:rPr>
              <a:t>Slide 25 – Everyone Has a Story (Booklet Pages 6&amp;7)</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Ask participants to turn to pages 6 and 7 and to read the stories. Once you can tell that they have finished, ask: “Is anyone willing to share a story about the flu or flu vaccine?” If you have one that you are willing to share, this would be a good time to do so.  </a:t>
            </a: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smtClean="0">
                <a:solidFill>
                  <a:schemeClr val="tx1"/>
                </a:solidFill>
                <a:effectLst/>
                <a:latin typeface="Arial" charset="0"/>
                <a:ea typeface="+mn-ea"/>
                <a:cs typeface="+mn-cs"/>
              </a:rPr>
              <a:t>Slide 26 – Let’s Talk (Booklet Page 8)</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Ask: “Have you discussed the flu vaccine with your doctor? What do your family and friends say about flu vaccines? What do you say about flu vaccines?” Begin discussion about flu vaccines here. See the addendum for additional information about possible issues that might be brought up and additional sources of answers.</a:t>
            </a: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smtClean="0">
                <a:solidFill>
                  <a:schemeClr val="tx1"/>
                </a:solidFill>
                <a:effectLst/>
                <a:latin typeface="Arial" charset="0"/>
                <a:ea typeface="+mn-ea"/>
                <a:cs typeface="+mn-cs"/>
              </a:rPr>
              <a:t>Slide 27 – Thank you!</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Say: “We would like to thank the Arkansas Immunization Action Coalition and the Arkansas Department of Health for making this workshop possible. </a:t>
            </a:r>
          </a:p>
          <a:p>
            <a:r>
              <a:rPr lang="en-US" sz="1200" kern="1200" dirty="0" smtClean="0">
                <a:solidFill>
                  <a:schemeClr val="tx1"/>
                </a:solidFill>
                <a:effectLst/>
                <a:latin typeface="Arial" charset="0"/>
                <a:ea typeface="+mn-ea"/>
                <a:cs typeface="+mn-cs"/>
              </a:rPr>
              <a:t>Before you go, we would like to have you fill out this final question and answer form. (Pass it out now.) The questions are the same as the warm-up activity, but we’d like you to complete them anyway so we can find out what you learned today. Please answer the ‘What Did You Learn?’ questions and thank you for coming.”</a:t>
            </a:r>
          </a:p>
          <a:p>
            <a:r>
              <a:rPr lang="en-US" sz="1200" kern="1200" smtClean="0">
                <a:solidFill>
                  <a:schemeClr val="tx1"/>
                </a:solidFill>
                <a:effectLst/>
                <a:latin typeface="Arial" charset="0"/>
                <a:ea typeface="+mn-ea"/>
                <a:cs typeface="+mn-cs"/>
              </a:rPr>
              <a:t>If applicable, say: “If you would like to get your flu vaccine before you leave, we have staff from ____ clinic or pharmacy set up in the back of the room to give it to you.”</a:t>
            </a:r>
          </a:p>
          <a:p>
            <a:endParaRPr lang="en-US"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smtClean="0">
                <a:solidFill>
                  <a:schemeClr val="tx1"/>
                </a:solidFill>
                <a:effectLst/>
                <a:latin typeface="Arial" charset="0"/>
                <a:ea typeface="+mn-ea"/>
                <a:cs typeface="+mn-cs"/>
              </a:rPr>
              <a:t>Slide 3 – Overview</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Say: “Today, we will be talking about:</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What the flu really is</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How to keep your family healthy</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What you should do if you get sick</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We will talk about flu vaccines</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We will talk about flu stories and concerns</a:t>
            </a:r>
          </a:p>
          <a:p>
            <a:r>
              <a:rPr lang="en-US" sz="1200" kern="1200" dirty="0" smtClean="0">
                <a:solidFill>
                  <a:schemeClr val="tx1"/>
                </a:solidFill>
                <a:effectLst/>
                <a:latin typeface="Arial" charset="0"/>
                <a:ea typeface="+mn-ea"/>
                <a:cs typeface="+mn-cs"/>
              </a:rPr>
              <a:t>But, before we begin, we would like to find out more about what you already know about flu and flu vaccines, so we will ask you to do this warm up activity.”</a:t>
            </a:r>
          </a:p>
          <a:p>
            <a:r>
              <a:rPr lang="en-US" sz="1200" kern="1200" dirty="0" smtClean="0">
                <a:solidFill>
                  <a:schemeClr val="tx1"/>
                </a:solidFill>
                <a:effectLst/>
                <a:latin typeface="Arial" charset="0"/>
                <a:ea typeface="+mn-ea"/>
                <a:cs typeface="+mn-cs"/>
              </a:rPr>
              <a:t>Hand out the warm-up activity sheet. Consider reading each question aloud, in case someone has difficulty reading the questions. Give enough time for them to fill it out and return it to you. </a:t>
            </a:r>
          </a:p>
          <a:p>
            <a:r>
              <a:rPr lang="en-US" sz="1200" kern="1200" dirty="0" smtClean="0">
                <a:solidFill>
                  <a:schemeClr val="tx1"/>
                </a:solidFill>
                <a:effectLst/>
                <a:latin typeface="Arial" charset="0"/>
                <a:ea typeface="+mn-ea"/>
                <a:cs typeface="+mn-cs"/>
              </a:rPr>
              <a:t>Next, you will refer to the lesson. If the lesson books were not handed out at the registration table, you will want to distribute them now. Make sure everyone has a copy.</a:t>
            </a:r>
          </a:p>
          <a:p>
            <a:endParaRPr lang="en-US"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smtClean="0">
                <a:solidFill>
                  <a:schemeClr val="tx1"/>
                </a:solidFill>
                <a:effectLst/>
                <a:latin typeface="Arial" charset="0"/>
                <a:ea typeface="+mn-ea"/>
                <a:cs typeface="+mn-cs"/>
              </a:rPr>
              <a:t>Slide 4 – What is the Flu? (Booklet Page 1)</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Say: “Let’s talk about the flu. Please turn to page 1 in your lesson books. Looking at the lesson, Can anyone tell me what causes the flu?” (If no one raises their hand, refer to the first sentence.) Your response might be: “Yes, very good. Flu is caused by a germ called a virus. Another type of germ is called a bacteria. Other illnesses caused by a bacteria are treated with an antibiotic. You may have had a sore throat that was caused by a strep bacteria and then you would have been given an antibiotic. But, the flu is caused by a virus, so an antibiotic will not get rid of the flu. However, flu can be treated by an anti-viral medicine that is only for the flu. It doesn’t treat other viruses and works best if given within 48 hours of a person becoming ill.</a:t>
            </a:r>
            <a:br>
              <a:rPr lang="en-US" sz="1200" kern="1200" dirty="0" smtClean="0">
                <a:solidFill>
                  <a:schemeClr val="tx1"/>
                </a:solidFill>
                <a:effectLst/>
                <a:latin typeface="Arial" charset="0"/>
                <a:ea typeface="+mn-ea"/>
                <a:cs typeface="+mn-cs"/>
              </a:rPr>
            </a:br>
            <a:r>
              <a:rPr lang="en-US" sz="1200" kern="1200" dirty="0" smtClean="0">
                <a:solidFill>
                  <a:schemeClr val="tx1"/>
                </a:solidFill>
                <a:effectLst/>
                <a:latin typeface="Arial" charset="0"/>
                <a:ea typeface="+mn-ea"/>
                <a:cs typeface="+mn-cs"/>
              </a:rPr>
              <a:t/>
            </a:r>
            <a:br>
              <a:rPr lang="en-US" sz="1200" kern="1200" dirty="0" smtClean="0">
                <a:solidFill>
                  <a:schemeClr val="tx1"/>
                </a:solidFill>
                <a:effectLst/>
                <a:latin typeface="Arial" charset="0"/>
                <a:ea typeface="+mn-ea"/>
                <a:cs typeface="+mn-cs"/>
              </a:rPr>
            </a:br>
            <a:r>
              <a:rPr lang="en-US" sz="1200" kern="1200" dirty="0" smtClean="0">
                <a:solidFill>
                  <a:schemeClr val="tx1"/>
                </a:solidFill>
                <a:effectLst/>
                <a:latin typeface="Arial" charset="0"/>
                <a:ea typeface="+mn-ea"/>
                <a:cs typeface="+mn-cs"/>
              </a:rPr>
              <a:t>“Flu is really just short for Influenza. The way that you can tell that your sickness is probably flu, is that it comes on very quickly and lasts from 2 days to 2 weeks.” </a:t>
            </a: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smtClean="0">
                <a:solidFill>
                  <a:schemeClr val="tx1"/>
                </a:solidFill>
                <a:effectLst/>
                <a:latin typeface="Arial" charset="0"/>
                <a:ea typeface="+mn-ea"/>
                <a:cs typeface="+mn-cs"/>
              </a:rPr>
              <a:t>Slide 5 – How Will I Know if I Have the Flu? (Booklet Page 2)</a:t>
            </a:r>
            <a:endParaRPr lang="en-US" sz="11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Say:  “Can you tell me some of the symptoms or things that you feel when you are sick with from Influenza?” The answers you should get in no particular order are:</a:t>
            </a:r>
            <a:endParaRPr lang="en-US" sz="1100" kern="1200" dirty="0" smtClean="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Fever</a:t>
            </a:r>
            <a:endParaRPr lang="en-US" sz="1100" kern="1200" dirty="0" smtClean="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Chills</a:t>
            </a:r>
            <a:endParaRPr lang="en-US" sz="1100" kern="1200" dirty="0" smtClean="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Body aches</a:t>
            </a:r>
            <a:endParaRPr lang="en-US" sz="1100" kern="1200" dirty="0" smtClean="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Cough</a:t>
            </a:r>
            <a:endParaRPr lang="en-US" sz="1100" kern="1200" dirty="0" smtClean="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Fatigue or sleepiness</a:t>
            </a:r>
            <a:endParaRPr lang="en-US" sz="1100" kern="1200" dirty="0" smtClean="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Headache</a:t>
            </a:r>
            <a:endParaRPr lang="en-US" sz="1100" kern="1200" dirty="0" smtClean="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Sore throat</a:t>
            </a:r>
            <a:endParaRPr lang="en-US" sz="1100" kern="1200" dirty="0" smtClean="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Runny nose</a:t>
            </a:r>
            <a:endParaRPr lang="en-US" sz="1100" kern="1200" dirty="0" smtClean="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Sneezing</a:t>
            </a:r>
          </a:p>
          <a:p>
            <a:pPr marL="171450" lvl="0" indent="-171450">
              <a:buFont typeface="Arial" panose="020B0604020202020204" pitchFamily="34" charset="0"/>
              <a:buChar char="•"/>
            </a:pPr>
            <a:endParaRPr lang="en-US" sz="11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“Can anyone tell me what you feel like when you have fever, chills or body aches?” The answers might be:</a:t>
            </a:r>
            <a:endParaRPr lang="en-US" sz="1100" kern="1200" dirty="0" smtClean="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Fever </a:t>
            </a:r>
            <a:endParaRPr lang="en-US" sz="1100" kern="1200" dirty="0" smtClean="0">
              <a:solidFill>
                <a:schemeClr val="tx1"/>
              </a:solidFill>
              <a:effectLst/>
              <a:latin typeface="Arial" charset="0"/>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Arial" charset="0"/>
                <a:ea typeface="+mn-ea"/>
                <a:cs typeface="+mn-cs"/>
              </a:rPr>
              <a:t>Your body feels hot</a:t>
            </a:r>
            <a:endParaRPr lang="en-US" sz="1100" kern="1200" dirty="0" smtClean="0">
              <a:solidFill>
                <a:schemeClr val="tx1"/>
              </a:solidFill>
              <a:effectLst/>
              <a:latin typeface="Arial" charset="0"/>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Arial" charset="0"/>
                <a:ea typeface="+mn-ea"/>
                <a:cs typeface="+mn-cs"/>
              </a:rPr>
              <a:t>Temperature on thermometer of over 37.5–38.3 °C (99.5–100.9 °F) rectally (in the bottom, behind or butt)</a:t>
            </a:r>
            <a:endParaRPr lang="en-US" sz="1100" kern="1200" dirty="0" smtClean="0">
              <a:solidFill>
                <a:schemeClr val="tx1"/>
              </a:solidFill>
              <a:effectLst/>
              <a:latin typeface="Arial" charset="0"/>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Arial" charset="0"/>
                <a:ea typeface="+mn-ea"/>
                <a:cs typeface="+mn-cs"/>
              </a:rPr>
              <a:t>Temperature on thermometer of over 37.7 °C (99.9 °F) orally (by mouth)</a:t>
            </a:r>
            <a:endParaRPr lang="en-US" sz="1100" kern="1200" dirty="0" smtClean="0">
              <a:solidFill>
                <a:schemeClr val="tx1"/>
              </a:solidFill>
              <a:effectLst/>
              <a:latin typeface="Arial" charset="0"/>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Arial" charset="0"/>
                <a:ea typeface="+mn-ea"/>
                <a:cs typeface="+mn-cs"/>
              </a:rPr>
              <a:t>Temperature on thermometer of over 37.2 °C (99.0 °F) under the arm or in the ear.</a:t>
            </a:r>
            <a:endParaRPr lang="en-US" sz="1100" kern="1200" dirty="0" smtClean="0">
              <a:solidFill>
                <a:schemeClr val="tx1"/>
              </a:solidFill>
              <a:effectLst/>
              <a:latin typeface="Arial" charset="0"/>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Arial" charset="0"/>
                <a:ea typeface="+mn-ea"/>
                <a:cs typeface="+mn-cs"/>
              </a:rPr>
              <a:t>Your body feels cold (may precede a feeling of warmth)</a:t>
            </a:r>
            <a:endParaRPr lang="en-US" sz="1100" kern="1200" dirty="0" smtClean="0">
              <a:solidFill>
                <a:schemeClr val="tx1"/>
              </a:solidFill>
              <a:effectLst/>
              <a:latin typeface="Arial" charset="0"/>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Arial" charset="0"/>
                <a:ea typeface="+mn-ea"/>
                <a:cs typeface="+mn-cs"/>
              </a:rPr>
              <a:t>Sweating</a:t>
            </a:r>
            <a:endParaRPr lang="en-US" sz="1100" kern="1200" dirty="0" smtClean="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Chills</a:t>
            </a:r>
            <a:endParaRPr lang="en-US" sz="1100" kern="1200" dirty="0" smtClean="0">
              <a:solidFill>
                <a:schemeClr val="tx1"/>
              </a:solidFill>
              <a:effectLst/>
              <a:latin typeface="Arial" charset="0"/>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Arial" charset="0"/>
                <a:ea typeface="+mn-ea"/>
                <a:cs typeface="+mn-cs"/>
              </a:rPr>
              <a:t>Feeling cold</a:t>
            </a:r>
            <a:endParaRPr lang="en-US" sz="1100" kern="1200" dirty="0" smtClean="0">
              <a:solidFill>
                <a:schemeClr val="tx1"/>
              </a:solidFill>
              <a:effectLst/>
              <a:latin typeface="Arial" charset="0"/>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Arial" charset="0"/>
                <a:ea typeface="+mn-ea"/>
                <a:cs typeface="+mn-cs"/>
              </a:rPr>
              <a:t>Shaking</a:t>
            </a:r>
            <a:endParaRPr lang="en-US" sz="1100" kern="1200" dirty="0" smtClean="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Body aches</a:t>
            </a:r>
            <a:endParaRPr lang="en-US" sz="1100" kern="1200" dirty="0" smtClean="0">
              <a:solidFill>
                <a:schemeClr val="tx1"/>
              </a:solidFill>
              <a:effectLst/>
              <a:latin typeface="Arial" charset="0"/>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Arial" charset="0"/>
                <a:ea typeface="+mn-ea"/>
                <a:cs typeface="+mn-cs"/>
              </a:rPr>
              <a:t>Muscles hurting</a:t>
            </a:r>
            <a:endParaRPr lang="en-US" sz="1100" kern="1200" dirty="0" smtClean="0">
              <a:solidFill>
                <a:schemeClr val="tx1"/>
              </a:solidFill>
              <a:effectLst/>
              <a:latin typeface="Arial" charset="0"/>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Arial" charset="0"/>
                <a:ea typeface="+mn-ea"/>
                <a:cs typeface="+mn-cs"/>
              </a:rPr>
              <a:t>Bones hurting</a:t>
            </a:r>
            <a:endParaRPr lang="en-US" sz="1100" kern="1200" dirty="0" smtClean="0">
              <a:solidFill>
                <a:schemeClr val="tx1"/>
              </a:solidFill>
              <a:effectLst/>
              <a:latin typeface="Arial" charset="0"/>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Arial" charset="0"/>
                <a:ea typeface="+mn-ea"/>
                <a:cs typeface="+mn-cs"/>
              </a:rPr>
              <a:t>“Can anyone tell me what it feels like or sounds like or maybe looks like to have cough or fatigue?” Answers may be:</a:t>
            </a:r>
            <a:endParaRPr lang="en-US" sz="1100" kern="1200" dirty="0" smtClean="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Cough </a:t>
            </a:r>
            <a:endParaRPr lang="en-US" sz="1100" kern="1200" dirty="0" smtClean="0">
              <a:solidFill>
                <a:schemeClr val="tx1"/>
              </a:solidFill>
              <a:effectLst/>
              <a:latin typeface="Arial" charset="0"/>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Arial" charset="0"/>
                <a:ea typeface="+mn-ea"/>
                <a:cs typeface="+mn-cs"/>
              </a:rPr>
              <a:t>Ask them to demonstrate a cough</a:t>
            </a:r>
            <a:endParaRPr lang="en-US" sz="1100" kern="1200" dirty="0" smtClean="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Fatigue</a:t>
            </a:r>
            <a:endParaRPr lang="en-US" sz="1100" kern="1200" dirty="0" smtClean="0">
              <a:solidFill>
                <a:schemeClr val="tx1"/>
              </a:solidFill>
              <a:effectLst/>
              <a:latin typeface="Arial" charset="0"/>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Arial" charset="0"/>
                <a:ea typeface="+mn-ea"/>
                <a:cs typeface="+mn-cs"/>
              </a:rPr>
              <a:t>Tiredness</a:t>
            </a:r>
            <a:endParaRPr lang="en-US" sz="1100" kern="1200" dirty="0" smtClean="0">
              <a:solidFill>
                <a:schemeClr val="tx1"/>
              </a:solidFill>
              <a:effectLst/>
              <a:latin typeface="Arial" charset="0"/>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Arial" charset="0"/>
                <a:ea typeface="+mn-ea"/>
                <a:cs typeface="+mn-cs"/>
              </a:rPr>
              <a:t>Sleepy</a:t>
            </a:r>
            <a:endParaRPr lang="en-US" sz="11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smtClean="0">
                <a:solidFill>
                  <a:schemeClr val="tx1"/>
                </a:solidFill>
                <a:effectLst/>
                <a:latin typeface="Arial" charset="0"/>
                <a:ea typeface="+mn-ea"/>
                <a:cs typeface="+mn-cs"/>
              </a:rPr>
              <a:t>Slide 6 – How Will I Know if I Have the Flu?</a:t>
            </a:r>
            <a:r>
              <a:rPr lang="en-US" sz="1100" u="sng" kern="1200" dirty="0" smtClean="0">
                <a:solidFill>
                  <a:schemeClr val="tx1"/>
                </a:solidFill>
                <a:effectLst/>
                <a:latin typeface="Arial" charset="0"/>
                <a:ea typeface="+mn-ea"/>
                <a:cs typeface="+mn-cs"/>
              </a:rPr>
              <a:t> </a:t>
            </a:r>
            <a:r>
              <a:rPr lang="en-US" sz="1200" b="1" u="sng" kern="1200" dirty="0" smtClean="0">
                <a:solidFill>
                  <a:schemeClr val="tx1"/>
                </a:solidFill>
                <a:effectLst/>
                <a:latin typeface="Arial" charset="0"/>
                <a:ea typeface="+mn-ea"/>
                <a:cs typeface="+mn-cs"/>
              </a:rPr>
              <a:t>(Booklet Page 2)</a:t>
            </a:r>
            <a:endParaRPr lang="en-US" sz="11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Say: Can anyone tell me what a headache, sore throat, runny nose or sneeze feel or sound like?” Answers may include:</a:t>
            </a:r>
            <a:endParaRPr lang="en-US" sz="1100" kern="1200" dirty="0" smtClean="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Headache (Point to head)</a:t>
            </a:r>
            <a:endParaRPr lang="en-US" sz="1100" kern="1200" dirty="0" smtClean="0">
              <a:solidFill>
                <a:schemeClr val="tx1"/>
              </a:solidFill>
              <a:effectLst/>
              <a:latin typeface="Arial" charset="0"/>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Arial" charset="0"/>
                <a:ea typeface="+mn-ea"/>
                <a:cs typeface="+mn-cs"/>
              </a:rPr>
              <a:t>Pain in the head</a:t>
            </a:r>
            <a:endParaRPr lang="en-US" sz="1100" kern="1200" dirty="0" smtClean="0">
              <a:solidFill>
                <a:schemeClr val="tx1"/>
              </a:solidFill>
              <a:effectLst/>
              <a:latin typeface="Arial" charset="0"/>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Arial" charset="0"/>
                <a:ea typeface="+mn-ea"/>
                <a:cs typeface="+mn-cs"/>
              </a:rPr>
              <a:t>Pain in the neck</a:t>
            </a:r>
            <a:endParaRPr lang="en-US" sz="1100" kern="1200" dirty="0" smtClean="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Sore throat (Point to throat)</a:t>
            </a:r>
            <a:endParaRPr lang="en-US" sz="1100" kern="1200" dirty="0" smtClean="0">
              <a:solidFill>
                <a:schemeClr val="tx1"/>
              </a:solidFill>
              <a:effectLst/>
              <a:latin typeface="Arial" charset="0"/>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Arial" charset="0"/>
                <a:ea typeface="+mn-ea"/>
                <a:cs typeface="+mn-cs"/>
              </a:rPr>
              <a:t>Pain in throat</a:t>
            </a:r>
            <a:endParaRPr lang="en-US" sz="1100" kern="1200" dirty="0" smtClean="0">
              <a:solidFill>
                <a:schemeClr val="tx1"/>
              </a:solidFill>
              <a:effectLst/>
              <a:latin typeface="Arial" charset="0"/>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Arial" charset="0"/>
                <a:ea typeface="+mn-ea"/>
                <a:cs typeface="+mn-cs"/>
              </a:rPr>
              <a:t>Funny sounding voice</a:t>
            </a:r>
            <a:endParaRPr lang="en-US" sz="1100" kern="1200" dirty="0" smtClean="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Runny nose (Point to nose)</a:t>
            </a:r>
            <a:endParaRPr lang="en-US" sz="1100" kern="1200" dirty="0" smtClean="0">
              <a:solidFill>
                <a:schemeClr val="tx1"/>
              </a:solidFill>
              <a:effectLst/>
              <a:latin typeface="Arial" charset="0"/>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Arial" charset="0"/>
                <a:ea typeface="+mn-ea"/>
                <a:cs typeface="+mn-cs"/>
              </a:rPr>
              <a:t>Stuffy nose</a:t>
            </a:r>
            <a:endParaRPr lang="en-US" sz="1100" kern="1200" dirty="0" smtClean="0">
              <a:solidFill>
                <a:schemeClr val="tx1"/>
              </a:solidFill>
              <a:effectLst/>
              <a:latin typeface="Arial" charset="0"/>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Arial" charset="0"/>
                <a:ea typeface="+mn-ea"/>
                <a:cs typeface="+mn-cs"/>
              </a:rPr>
              <a:t>Snotty nose</a:t>
            </a:r>
            <a:endParaRPr lang="en-US" sz="1100" kern="1200" dirty="0" smtClean="0">
              <a:solidFill>
                <a:schemeClr val="tx1"/>
              </a:solidFill>
              <a:effectLst/>
              <a:latin typeface="Arial" charset="0"/>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Arial" charset="0"/>
                <a:ea typeface="+mn-ea"/>
                <a:cs typeface="+mn-cs"/>
              </a:rPr>
              <a:t>Nasal congestion</a:t>
            </a:r>
            <a:endParaRPr lang="en-US" sz="1100" kern="1200" dirty="0" smtClean="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Sneeze (Have someone demonstrate a sneeze)</a:t>
            </a:r>
            <a:endParaRPr lang="en-US" sz="1100" kern="1200" dirty="0" smtClean="0">
              <a:solidFill>
                <a:schemeClr val="tx1"/>
              </a:solidFill>
              <a:effectLst/>
              <a:latin typeface="Arial" charset="0"/>
              <a:ea typeface="+mn-ea"/>
              <a:cs typeface="+mn-cs"/>
            </a:endParaRPr>
          </a:p>
          <a:p>
            <a:pPr marL="628650" lvl="1" indent="-171450">
              <a:buFont typeface="Arial" panose="020B0604020202020204" pitchFamily="34" charset="0"/>
              <a:buChar char="•"/>
            </a:pPr>
            <a:r>
              <a:rPr lang="en-US" sz="1200" kern="1200" dirty="0" err="1" smtClean="0">
                <a:solidFill>
                  <a:schemeClr val="tx1"/>
                </a:solidFill>
                <a:effectLst/>
                <a:latin typeface="Arial" charset="0"/>
                <a:ea typeface="+mn-ea"/>
                <a:cs typeface="+mn-cs"/>
              </a:rPr>
              <a:t>Achoo</a:t>
            </a:r>
            <a:endParaRPr lang="en-US" sz="11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“Children may also have vomiting, diarrhea and belly ache. What do we mean by vomiting?”</a:t>
            </a:r>
            <a:endParaRPr lang="en-US" sz="11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Answers may be:</a:t>
            </a:r>
            <a:endParaRPr lang="en-US" sz="11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Throwing up</a:t>
            </a:r>
            <a:endParaRPr lang="en-US" sz="11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“What do we mean by diarrhea?”</a:t>
            </a:r>
            <a:endParaRPr lang="en-US" sz="11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Runny poop</a:t>
            </a:r>
            <a:endParaRPr lang="en-US" sz="11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Loose stool</a:t>
            </a:r>
            <a:endParaRPr lang="en-US" sz="11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“Does anyone know another name for belly ache?”</a:t>
            </a:r>
            <a:endParaRPr lang="en-US" sz="11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Nausea</a:t>
            </a:r>
            <a:endParaRPr lang="en-US" sz="11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“Not all children throw up and not everyone has a fever. But they are pretty common with the flu.”</a:t>
            </a:r>
            <a:endParaRPr lang="en-US" sz="11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If you go to a clinic, they can do a test using a swab from the back of your nose to see if you have the flu.</a:t>
            </a:r>
            <a:endParaRPr lang="en-US" sz="11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smtClean="0">
                <a:solidFill>
                  <a:schemeClr val="tx1"/>
                </a:solidFill>
                <a:effectLst/>
                <a:latin typeface="Arial" charset="0"/>
                <a:ea typeface="+mn-ea"/>
                <a:cs typeface="+mn-cs"/>
              </a:rPr>
              <a:t>Slide 7 – How Can My Family Stay Healthy? (Booklet Page 2)</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Say: “The flu can be spread very easily from one person to another.  Germs may pass around easily through a sneeze or touching surfaces with germs on them.  It is important to prevent this spread in order to keep you and your family healthy.  If one person gets sick, it puts all others around at risk of getting the flu including family and loved ones.  Thankfully, there are simple ways to prevent us all from getting sick and experiencing those horrible symptoms that we just learned about. You should wash your hands with soap and water, but if soap and water are not available, you can use an alcohol-based hand rub.”</a:t>
            </a:r>
          </a:p>
          <a:p>
            <a:endParaRPr lang="en-US"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3CF9FB19-4FB2-4A5A-BA48-7B2EDF539D03}" type="slidenum">
              <a:rPr lang="en-US" smtClean="0"/>
              <a:pPr/>
              <a:t>8</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r>
              <a:rPr lang="en-US" sz="1200" b="1" u="sng" kern="1200" dirty="0" smtClean="0">
                <a:solidFill>
                  <a:schemeClr val="tx1"/>
                </a:solidFill>
                <a:effectLst/>
                <a:latin typeface="Arial" charset="0"/>
                <a:ea typeface="+mn-ea"/>
                <a:cs typeface="+mn-cs"/>
              </a:rPr>
              <a:t>Slide 8 – How To Wash Effectively (Booklet Page 2)</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Say: “I am sure you all know how to wash your hands, but let’s take a closer look at how to wash your hands to get rid of germs.</a:t>
            </a:r>
          </a:p>
          <a:p>
            <a:pPr marL="228600" lvl="0" indent="-228600">
              <a:buFont typeface="+mj-lt"/>
              <a:buAutoNum type="arabicPeriod"/>
            </a:pPr>
            <a:r>
              <a:rPr lang="en-US" sz="1200" u="none" strike="noStrike" kern="1200" dirty="0" smtClean="0">
                <a:solidFill>
                  <a:schemeClr val="tx1"/>
                </a:solidFill>
                <a:effectLst/>
                <a:latin typeface="Arial" charset="0"/>
                <a:ea typeface="+mn-ea"/>
                <a:cs typeface="+mn-cs"/>
              </a:rPr>
              <a:t>Try to use warm water to wet your hands under running water.</a:t>
            </a:r>
          </a:p>
          <a:p>
            <a:pPr marL="228600" lvl="0" indent="-228600">
              <a:buFont typeface="+mj-lt"/>
              <a:buAutoNum type="arabicPeriod"/>
            </a:pPr>
            <a:r>
              <a:rPr lang="en-US" sz="1200" u="none" strike="noStrike" kern="1200" dirty="0" smtClean="0">
                <a:solidFill>
                  <a:schemeClr val="tx1"/>
                </a:solidFill>
                <a:effectLst/>
                <a:latin typeface="Arial" charset="0"/>
                <a:ea typeface="+mn-ea"/>
                <a:cs typeface="+mn-cs"/>
              </a:rPr>
              <a:t>Rub your hands together so that the soap gets lathery or bubbly.</a:t>
            </a:r>
          </a:p>
          <a:p>
            <a:pPr marL="228600" lvl="0" indent="-228600">
              <a:buFont typeface="+mj-lt"/>
              <a:buAutoNum type="arabicPeriod"/>
            </a:pPr>
            <a:r>
              <a:rPr lang="en-US" sz="1200" u="none" strike="noStrike" kern="1200" dirty="0" smtClean="0">
                <a:solidFill>
                  <a:schemeClr val="tx1"/>
                </a:solidFill>
                <a:effectLst/>
                <a:latin typeface="Arial" charset="0"/>
                <a:ea typeface="+mn-ea"/>
                <a:cs typeface="+mn-cs"/>
              </a:rPr>
              <a:t>Does anyone know how long to wash your hands? You want to rub your hands together with the soap and water for at least 30 seconds, or as long as it takes to sing the “Happy Birthday” song twice. Would anyone be willing to show us how you wash your hands and sing Happy Birthday?”</a:t>
            </a:r>
          </a:p>
          <a:p>
            <a:r>
              <a:rPr lang="en-US" sz="1200" kern="1200" dirty="0" smtClean="0">
                <a:solidFill>
                  <a:schemeClr val="tx1"/>
                </a:solidFill>
                <a:effectLst/>
                <a:latin typeface="Arial" charset="0"/>
                <a:ea typeface="+mn-ea"/>
                <a:cs typeface="+mn-cs"/>
              </a:rPr>
              <a:t>If you have a specific ethnic group and know of a song that would be more culturally appropriate, use that. Or, you could ask the group to come up with another song that they would prefer to use.</a:t>
            </a:r>
          </a:p>
          <a:p>
            <a:pPr marL="228600" lvl="0" indent="-228600">
              <a:buFont typeface="+mj-lt"/>
              <a:buAutoNum type="arabicPeriod" startAt="4"/>
            </a:pPr>
            <a:r>
              <a:rPr lang="en-US" sz="1200" u="none" strike="noStrike" kern="1200" dirty="0" smtClean="0">
                <a:solidFill>
                  <a:schemeClr val="tx1"/>
                </a:solidFill>
                <a:effectLst/>
                <a:latin typeface="Arial" charset="0"/>
                <a:ea typeface="+mn-ea"/>
                <a:cs typeface="+mn-cs"/>
              </a:rPr>
              <a:t>“After singing and rubbing, you will want to rinse your hands thoroughly.”</a:t>
            </a:r>
            <a:endParaRPr lang="en-US" sz="1200" u="none" strike="noStrike" kern="1200" dirty="0">
              <a:solidFill>
                <a:schemeClr val="tx1"/>
              </a:solidFill>
              <a:effectLst/>
              <a:latin typeface="Arial"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smtClean="0">
                <a:solidFill>
                  <a:schemeClr val="tx1"/>
                </a:solidFill>
                <a:effectLst/>
                <a:latin typeface="Arial" charset="0"/>
                <a:ea typeface="+mn-ea"/>
                <a:cs typeface="+mn-cs"/>
              </a:rPr>
              <a:t>Slide 9 – And… (Booklet Page 2)</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Say: “Once your hands are clean, use a paper towel or air dryer to dry them. Use the paper towel to also shut off the water if you can. Does anyone know why that is a good idea?”</a:t>
            </a:r>
          </a:p>
          <a:p>
            <a:r>
              <a:rPr lang="en-US" sz="1200" kern="1200" dirty="0" smtClean="0">
                <a:solidFill>
                  <a:schemeClr val="tx1"/>
                </a:solidFill>
                <a:effectLst/>
                <a:latin typeface="Arial" charset="0"/>
                <a:ea typeface="+mn-ea"/>
                <a:cs typeface="+mn-cs"/>
              </a:rPr>
              <a:t>Answers may include: </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There may be germs on the handle that someone else put there. </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You touched the handle with your germy hands before washing them and now will get those germs back on your hands.</a:t>
            </a:r>
          </a:p>
          <a:p>
            <a:r>
              <a:rPr lang="en-US" sz="1200" kern="1200" dirty="0" smtClean="0">
                <a:solidFill>
                  <a:schemeClr val="tx1"/>
                </a:solidFill>
                <a:effectLst/>
                <a:latin typeface="Arial" charset="0"/>
                <a:ea typeface="+mn-ea"/>
                <a:cs typeface="+mn-cs"/>
              </a:rPr>
              <a:t>“If your hands are really dirty and you can see how dirty they are, you should wash with soap and water.”</a:t>
            </a:r>
          </a:p>
          <a:p>
            <a:endParaRPr lang="en-US"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smtClean="0">
                <a:solidFill>
                  <a:srgbClr val="595959"/>
                </a:solidFill>
                <a:effectLst>
                  <a:outerShdw blurRad="38100" dist="38100" dir="2700000" algn="tl">
                    <a:srgbClr val="C0C0C0"/>
                  </a:outerShdw>
                </a:effectLst>
                <a:latin typeface="Tahoma" pitchFamily="34" charset="0"/>
                <a:ea typeface="ＭＳ Ｐゴシック" pitchFamily="34" charset="-128"/>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C7EA19-9BDB-4F50-B02B-9195AC2CEAA7}"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rtlCol="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113EEA-D22F-481E-B5B6-F46E733A3BA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927100" y="1129553"/>
            <a:ext cx="7988300"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927100" y="1129553"/>
            <a:ext cx="3986784"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7" name="Picture Placeholder 8"/>
          <p:cNvSpPr>
            <a:spLocks noGrp="1"/>
          </p:cNvSpPr>
          <p:nvPr>
            <p:ph type="pic" sz="quarter" idx="14"/>
          </p:nvPr>
        </p:nvSpPr>
        <p:spPr>
          <a:xfrm>
            <a:off x="4928616" y="1129553"/>
            <a:ext cx="3986784"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6" name="Date Placeholder 3"/>
          <p:cNvSpPr>
            <a:spLocks noGrp="1"/>
          </p:cNvSpPr>
          <p:nvPr>
            <p:ph type="dt" sz="half" idx="15"/>
          </p:nvPr>
        </p:nvSpPr>
        <p:spPr/>
        <p:txBody>
          <a:bodyPr/>
          <a:lstStyle>
            <a:lvl1pPr>
              <a:defRPr/>
            </a:lvl1pPr>
          </a:lstStyle>
          <a:p>
            <a:pPr>
              <a:defRPr/>
            </a:pPr>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927100" y="1129553"/>
            <a:ext cx="6601968"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7" name="Picture Placeholder 8"/>
          <p:cNvSpPr>
            <a:spLocks noGrp="1"/>
          </p:cNvSpPr>
          <p:nvPr>
            <p:ph type="pic" sz="quarter" idx="14"/>
          </p:nvPr>
        </p:nvSpPr>
        <p:spPr>
          <a:xfrm>
            <a:off x="7543800" y="1129553"/>
            <a:ext cx="1371600" cy="1481328"/>
          </a:xfrm>
        </p:spPr>
        <p:txBody>
          <a:bodyPr rtlCol="0">
            <a:normAutofit/>
          </a:bodyPr>
          <a:lstStyle>
            <a:lvl1pPr marL="0" indent="0">
              <a:buNone/>
              <a:defRPr sz="1800"/>
            </a:lvl1pPr>
          </a:lstStyle>
          <a:p>
            <a:pPr lvl="0"/>
            <a:r>
              <a:rPr lang="en-US" noProof="0" smtClean="0"/>
              <a:t>Click icon to add picture</a:t>
            </a:r>
            <a:endParaRPr noProof="0"/>
          </a:p>
        </p:txBody>
      </p:sp>
      <p:sp>
        <p:nvSpPr>
          <p:cNvPr id="8" name="Picture Placeholder 8"/>
          <p:cNvSpPr>
            <a:spLocks noGrp="1"/>
          </p:cNvSpPr>
          <p:nvPr>
            <p:ph type="pic" sz="quarter" idx="15"/>
          </p:nvPr>
        </p:nvSpPr>
        <p:spPr>
          <a:xfrm>
            <a:off x="7543800" y="2629169"/>
            <a:ext cx="1371600" cy="1481328"/>
          </a:xfrm>
        </p:spPr>
        <p:txBody>
          <a:bodyPr rtlCol="0">
            <a:normAutofit/>
          </a:bodyPr>
          <a:lstStyle>
            <a:lvl1pPr marL="0" indent="0">
              <a:buNone/>
              <a:defRPr sz="1800"/>
            </a:lvl1pPr>
          </a:lstStyle>
          <a:p>
            <a:pPr lvl="0"/>
            <a:r>
              <a:rPr lang="en-US" noProof="0" smtClean="0"/>
              <a:t>Click icon to add picture</a:t>
            </a:r>
            <a:endParaRPr noProof="0"/>
          </a:p>
        </p:txBody>
      </p:sp>
      <p:sp>
        <p:nvSpPr>
          <p:cNvPr id="10" name="Date Placeholder 3"/>
          <p:cNvSpPr>
            <a:spLocks noGrp="1"/>
          </p:cNvSpPr>
          <p:nvPr>
            <p:ph type="dt" sz="half" idx="16"/>
          </p:nvPr>
        </p:nvSpPr>
        <p:spPr/>
        <p:txBody>
          <a:bodyPr/>
          <a:lstStyle>
            <a:lvl1pPr>
              <a:defRPr/>
            </a:lvl1pPr>
          </a:lstStyle>
          <a:p>
            <a:pPr>
              <a:defRPr/>
            </a:pPr>
            <a:endParaRPr lang="en-US"/>
          </a:p>
        </p:txBody>
      </p:sp>
      <p:sp>
        <p:nvSpPr>
          <p:cNvPr id="11" name="Footer Placeholder 4"/>
          <p:cNvSpPr>
            <a:spLocks noGrp="1"/>
          </p:cNvSpPr>
          <p:nvPr>
            <p:ph type="ftr" sz="quarter" idx="17"/>
          </p:nvPr>
        </p:nvSpPr>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EED352-1824-40FA-A74E-0E41DF404A77}" type="slidenum">
              <a:rPr lang="en-US" smtClean="0"/>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28B8A4-7A87-403C-8D89-2C4A87EB0F55}"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495800"/>
          </a:xfrm>
        </p:spPr>
        <p:txBody>
          <a:bodyPr/>
          <a:lstStyle/>
          <a:p>
            <a:pPr lvl="0"/>
            <a:r>
              <a:rPr lang="en-US" noProof="0" smtClean="0"/>
              <a:t>Click icon to add clip art</a:t>
            </a:r>
            <a:endParaRPr lang="en-US" noProof="0"/>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pPr>
              <a:defRPr/>
            </a:pPr>
            <a:fld id="{86DCC758-D886-4F25-A1E6-A1F06291C8EB}"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r>
              <a:rPr lang="en-US" noProof="0" smtClean="0"/>
              <a:t>Click icon to add media</a:t>
            </a:r>
            <a:endParaRPr lang="en-US" noProof="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6DCC758-D886-4F25-A1E6-A1F06291C8EB}" type="slidenum">
              <a:rPr lang="en-US" smtClean="0"/>
              <a:pPr>
                <a:defRPr/>
              </a:pPr>
              <a:t>‹#›</a:t>
            </a:fld>
            <a:endParaRPr lang="en-US"/>
          </a:p>
        </p:txBody>
      </p:sp>
    </p:spTree>
  </p:cSld>
  <p:clrMapOvr>
    <a:masterClrMapping/>
  </p:clrMapOvr>
  <p:transition>
    <p:cut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dirty="0" smtClean="0"/>
              <a:t>Click to edit Master title style</a:t>
            </a:r>
            <a:endParaRP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DD76C3-BFBE-4691-A448-21BC5DE2594A}"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927100" y="1129553"/>
            <a:ext cx="7988300" cy="3886200"/>
          </a:xfrm>
        </p:spPr>
        <p:txBody>
          <a:bodyPr rtlCol="0">
            <a:normAutofit/>
          </a:bodyPr>
          <a:lstStyle>
            <a:lvl1pPr marL="0" indent="0">
              <a:buNone/>
              <a:defRPr sz="1800"/>
            </a:lvl1pPr>
          </a:lstStyle>
          <a:p>
            <a:pPr lvl="0"/>
            <a:r>
              <a:rPr lang="en-US" noProof="0" smtClean="0"/>
              <a:t>Click icon to add picture</a:t>
            </a:r>
            <a:endParaRPr noProof="0"/>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accent4"/>
          </a:solidFill>
        </p:spPr>
        <p:txBody>
          <a:bodyPr rtlCol="0" anchor="b">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ctr">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smtClean="0">
                <a:solidFill>
                  <a:srgbClr val="595959"/>
                </a:solidFill>
                <a:effectLst>
                  <a:outerShdw blurRad="38100" dist="38100" dir="2700000" algn="tl">
                    <a:srgbClr val="C0C0C0"/>
                  </a:outerShdw>
                </a:effectLst>
                <a:latin typeface="Tahoma" pitchFamily="34" charset="0"/>
                <a:ea typeface="ＭＳ Ｐゴシック" pitchFamily="34" charset="-128"/>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B7719D-F7AE-40AF-8A9B-8378A78E8734}"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3FD021-737A-46C3-A3F0-21D846D53FFD}"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Date Placeholder 6"/>
          <p:cNvSpPr>
            <a:spLocks noGrp="1"/>
          </p:cNvSpPr>
          <p:nvPr>
            <p:ph type="dt" sz="half" idx="10"/>
          </p:nvPr>
        </p:nvSpPr>
        <p:spPr/>
        <p:txBody>
          <a:bodyPr/>
          <a:lstStyle>
            <a:lvl1pPr>
              <a:defRPr/>
            </a:lvl1pPr>
          </a:lstStyle>
          <a:p>
            <a:pPr>
              <a:defRPr/>
            </a:pPr>
            <a:endParaRPr lang="en-US"/>
          </a:p>
        </p:txBody>
      </p:sp>
      <p:sp>
        <p:nvSpPr>
          <p:cNvPr id="14" name="Footer Placeholder 7"/>
          <p:cNvSpPr>
            <a:spLocks noGrp="1"/>
          </p:cNvSpPr>
          <p:nvPr>
            <p:ph type="ftr" sz="quarter" idx="11"/>
          </p:nvPr>
        </p:nvSpPr>
        <p:spPr/>
        <p:txBody>
          <a:bodyPr/>
          <a:lstStyle>
            <a:lvl1pPr>
              <a:defRPr/>
            </a:lvl1pPr>
          </a:lstStyle>
          <a:p>
            <a:pPr>
              <a:defRPr/>
            </a:pPr>
            <a:endParaRPr lang="en-US"/>
          </a:p>
        </p:txBody>
      </p:sp>
      <p:sp>
        <p:nvSpPr>
          <p:cNvPr id="15" name="Slide Number Placeholder 8"/>
          <p:cNvSpPr>
            <a:spLocks noGrp="1"/>
          </p:cNvSpPr>
          <p:nvPr>
            <p:ph type="sldNum" sz="quarter" idx="12"/>
          </p:nvPr>
        </p:nvSpPr>
        <p:spPr/>
        <p:txBody>
          <a:bodyPr/>
          <a:lstStyle>
            <a:lvl1pPr>
              <a:defRPr/>
            </a:lvl1pPr>
          </a:lstStyle>
          <a:p>
            <a:pPr>
              <a:defRPr/>
            </a:pPr>
            <a:fld id="{D26665EA-7F8B-4412-8E1C-9DAB52DACCBF}"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56C5495-53C3-4F47-93C4-254752CBCE5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2F95B8-3E0E-4CDA-A0ED-9801A419B42F}"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rtlCol="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5EDA9C-5B3C-43C8-AC2D-EF54063BCF90}"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123950"/>
            <a:ext cx="8913813" cy="914400"/>
          </a:xfrm>
          <a:prstGeom prst="rect">
            <a:avLst/>
          </a:prstGeom>
          <a:solidFill>
            <a:schemeClr val="accent4"/>
          </a:solidFill>
          <a:ln w="9525">
            <a:noFill/>
            <a:miter lim="800000"/>
            <a:headEnd/>
            <a:tailEnd/>
          </a:ln>
        </p:spPr>
        <p:txBody>
          <a:bodyPr vert="horz" wrap="square" lIns="1188720" tIns="45720" rIns="27432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1114425" y="2595563"/>
            <a:ext cx="7610475" cy="3670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580188" y="188913"/>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latin typeface="Tahoma" charset="0"/>
                <a:ea typeface="Arial" charset="0"/>
                <a:cs typeface="Arial" charset="0"/>
              </a:defRPr>
            </a:lvl1pPr>
          </a:lstStyle>
          <a:p>
            <a:pPr>
              <a:defRPr/>
            </a:pPr>
            <a:endParaRPr lang="en-US"/>
          </a:p>
        </p:txBody>
      </p:sp>
      <p:sp>
        <p:nvSpPr>
          <p:cNvPr id="5" name="Footer Placeholder 4"/>
          <p:cNvSpPr>
            <a:spLocks noGrp="1"/>
          </p:cNvSpPr>
          <p:nvPr>
            <p:ph type="ftr" sz="quarter" idx="3"/>
          </p:nvPr>
        </p:nvSpPr>
        <p:spPr>
          <a:xfrm>
            <a:off x="1120775" y="188913"/>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latin typeface="Tahoma" charset="0"/>
                <a:ea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8789988" y="6569075"/>
            <a:ext cx="457200" cy="365125"/>
          </a:xfrm>
          <a:prstGeom prst="rect">
            <a:avLst/>
          </a:prstGeom>
        </p:spPr>
        <p:txBody>
          <a:bodyPr vert="horz" wrap="square" lIns="91440" tIns="45720" rIns="91440" bIns="45720" numCol="1" anchor="ctr" anchorCtr="0" compatLnSpc="1">
            <a:prstTxWarp prst="textNoShape">
              <a:avLst/>
            </a:prstTxWarp>
          </a:bodyPr>
          <a:lstStyle>
            <a:lvl1pPr algn="ctr">
              <a:defRPr sz="800">
                <a:solidFill>
                  <a:srgbClr val="595959"/>
                </a:solidFill>
                <a:effectLst>
                  <a:outerShdw blurRad="38100" dist="38100" dir="2700000" algn="tl">
                    <a:srgbClr val="C0C0C0"/>
                  </a:outerShdw>
                </a:effectLst>
                <a:cs typeface="Arial" pitchFamily="34" charset="0"/>
              </a:defRPr>
            </a:lvl1pPr>
          </a:lstStyle>
          <a:p>
            <a:pPr>
              <a:defRPr/>
            </a:pPr>
            <a:fld id="{86DCC758-D886-4F25-A1E6-A1F06291C8EB}" type="slidenum">
              <a:rPr lang="en-US" smtClean="0"/>
              <a:pPr>
                <a:defRPr/>
              </a:pPr>
              <a:t>‹#›</a:t>
            </a:fld>
            <a:endParaRPr lang="en-US"/>
          </a:p>
        </p:txBody>
      </p:sp>
      <p:sp>
        <p:nvSpPr>
          <p:cNvPr id="7" name="Rectangle 6"/>
          <p:cNvSpPr/>
          <p:nvPr/>
        </p:nvSpPr>
        <p:spPr>
          <a:xfrm>
            <a:off x="914400" y="0"/>
            <a:ext cx="7999413" cy="182563"/>
          </a:xfrm>
          <a:prstGeom prst="rect">
            <a:avLst/>
          </a:prstGeom>
          <a:solidFill>
            <a:srgbClr val="009CD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Rectangle 7"/>
          <p:cNvSpPr/>
          <p:nvPr/>
        </p:nvSpPr>
        <p:spPr>
          <a:xfrm>
            <a:off x="914400" y="6675438"/>
            <a:ext cx="7999413" cy="182562"/>
          </a:xfrm>
          <a:prstGeom prst="rect">
            <a:avLst/>
          </a:prstGeom>
          <a:solidFill>
            <a:srgbClr val="009CD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pic>
        <p:nvPicPr>
          <p:cNvPr id="11" name="Picture 10" descr="ADHlogotext2.png"/>
          <p:cNvPicPr/>
          <p:nvPr userDrawn="1"/>
        </p:nvPicPr>
        <p:blipFill>
          <a:blip r:embed="rId19"/>
          <a:stretch>
            <a:fillRect/>
          </a:stretch>
        </p:blipFill>
        <p:spPr>
          <a:xfrm>
            <a:off x="7153275" y="6181725"/>
            <a:ext cx="1762125" cy="523875"/>
          </a:xfrm>
          <a:prstGeom prst="rect">
            <a:avLst/>
          </a:prstGeom>
        </p:spPr>
      </p:pic>
      <p:pic>
        <p:nvPicPr>
          <p:cNvPr id="2" name="Picture 2"/>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257434" y="5943600"/>
            <a:ext cx="760364" cy="722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Lst>
  <p:timing>
    <p:tnLst>
      <p:par>
        <p:cTn id="1" dur="indefinite" restart="never" nodeType="tmRoot"/>
      </p:par>
    </p:tnLst>
  </p:timing>
  <p:txStyles>
    <p:titleStyle>
      <a:lvl1pPr algn="l" rtl="0" eaLnBrk="1" fontAlgn="base" hangingPunct="1">
        <a:spcBef>
          <a:spcPct val="0"/>
        </a:spcBef>
        <a:spcAft>
          <a:spcPct val="0"/>
        </a:spcAft>
        <a:defRPr sz="3600" kern="1200">
          <a:solidFill>
            <a:schemeClr val="bg1"/>
          </a:solidFill>
          <a:latin typeface="+mj-lt"/>
          <a:ea typeface="ＭＳ Ｐゴシック" charset="-128"/>
          <a:cs typeface="ＭＳ Ｐゴシック" charset="-128"/>
        </a:defRPr>
      </a:lvl1pPr>
      <a:lvl2pPr algn="l" rtl="0" eaLnBrk="1" fontAlgn="base" hangingPunct="1">
        <a:spcBef>
          <a:spcPct val="0"/>
        </a:spcBef>
        <a:spcAft>
          <a:spcPct val="0"/>
        </a:spcAft>
        <a:defRPr sz="3600">
          <a:solidFill>
            <a:schemeClr val="bg1"/>
          </a:solidFill>
          <a:latin typeface="Century Gothic" charset="0"/>
          <a:ea typeface="ＭＳ Ｐゴシック" charset="-128"/>
          <a:cs typeface="ＭＳ Ｐゴシック" charset="-128"/>
        </a:defRPr>
      </a:lvl2pPr>
      <a:lvl3pPr algn="l" rtl="0" eaLnBrk="1" fontAlgn="base" hangingPunct="1">
        <a:spcBef>
          <a:spcPct val="0"/>
        </a:spcBef>
        <a:spcAft>
          <a:spcPct val="0"/>
        </a:spcAft>
        <a:defRPr sz="3600">
          <a:solidFill>
            <a:schemeClr val="bg1"/>
          </a:solidFill>
          <a:latin typeface="Century Gothic" charset="0"/>
          <a:ea typeface="ＭＳ Ｐゴシック" charset="-128"/>
          <a:cs typeface="ＭＳ Ｐゴシック" charset="-128"/>
        </a:defRPr>
      </a:lvl3pPr>
      <a:lvl4pPr algn="l" rtl="0" eaLnBrk="1" fontAlgn="base" hangingPunct="1">
        <a:spcBef>
          <a:spcPct val="0"/>
        </a:spcBef>
        <a:spcAft>
          <a:spcPct val="0"/>
        </a:spcAft>
        <a:defRPr sz="3600">
          <a:solidFill>
            <a:schemeClr val="bg1"/>
          </a:solidFill>
          <a:latin typeface="Century Gothic" charset="0"/>
          <a:ea typeface="ＭＳ Ｐゴシック" charset="-128"/>
          <a:cs typeface="ＭＳ Ｐゴシック" charset="-128"/>
        </a:defRPr>
      </a:lvl4pPr>
      <a:lvl5pPr algn="l" rtl="0" eaLnBrk="1" fontAlgn="base" hangingPunct="1">
        <a:spcBef>
          <a:spcPct val="0"/>
        </a:spcBef>
        <a:spcAft>
          <a:spcPct val="0"/>
        </a:spcAft>
        <a:defRPr sz="3600">
          <a:solidFill>
            <a:schemeClr val="bg1"/>
          </a:solidFill>
          <a:latin typeface="Century Gothic"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bg1"/>
          </a:solidFill>
          <a:latin typeface="Century Gothic" charset="0"/>
          <a:ea typeface="ＭＳ Ｐゴシック" charset="-128"/>
          <a:cs typeface="ＭＳ Ｐゴシック" charset="-128"/>
        </a:defRPr>
      </a:lvl6pPr>
      <a:lvl7pPr marL="914400" algn="l" rtl="0" eaLnBrk="1" fontAlgn="base" hangingPunct="1">
        <a:spcBef>
          <a:spcPct val="0"/>
        </a:spcBef>
        <a:spcAft>
          <a:spcPct val="0"/>
        </a:spcAft>
        <a:defRPr sz="3600">
          <a:solidFill>
            <a:schemeClr val="bg1"/>
          </a:solidFill>
          <a:latin typeface="Century Gothic" charset="0"/>
          <a:ea typeface="ＭＳ Ｐゴシック" charset="-128"/>
          <a:cs typeface="ＭＳ Ｐゴシック" charset="-128"/>
        </a:defRPr>
      </a:lvl7pPr>
      <a:lvl8pPr marL="1371600" algn="l" rtl="0" eaLnBrk="1" fontAlgn="base" hangingPunct="1">
        <a:spcBef>
          <a:spcPct val="0"/>
        </a:spcBef>
        <a:spcAft>
          <a:spcPct val="0"/>
        </a:spcAft>
        <a:defRPr sz="3600">
          <a:solidFill>
            <a:schemeClr val="bg1"/>
          </a:solidFill>
          <a:latin typeface="Century Gothic" charset="0"/>
          <a:ea typeface="ＭＳ Ｐゴシック" charset="-128"/>
          <a:cs typeface="ＭＳ Ｐゴシック" charset="-128"/>
        </a:defRPr>
      </a:lvl8pPr>
      <a:lvl9pPr marL="1828800" algn="l" rtl="0" eaLnBrk="1" fontAlgn="base" hangingPunct="1">
        <a:spcBef>
          <a:spcPct val="0"/>
        </a:spcBef>
        <a:spcAft>
          <a:spcPct val="0"/>
        </a:spcAft>
        <a:defRPr sz="3600">
          <a:solidFill>
            <a:schemeClr val="bg1"/>
          </a:solidFill>
          <a:latin typeface="Century Gothic" charset="0"/>
          <a:ea typeface="ＭＳ Ｐゴシック" charset="-128"/>
          <a:cs typeface="ＭＳ Ｐゴシック" charset="-128"/>
        </a:defRPr>
      </a:lvl9pPr>
    </p:titleStyle>
    <p:bodyStyle>
      <a:lvl1pPr marL="342900" indent="-342900" algn="l" rtl="0" eaLnBrk="1" fontAlgn="base" hangingPunct="1">
        <a:spcBef>
          <a:spcPts val="2000"/>
        </a:spcBef>
        <a:spcAft>
          <a:spcPct val="0"/>
        </a:spcAft>
        <a:buClr>
          <a:schemeClr val="accent4">
            <a:lumMod val="40000"/>
            <a:lumOff val="60000"/>
          </a:schemeClr>
        </a:buClr>
        <a:buFont typeface="Wingdings 2" pitchFamily="18" charset="2"/>
        <a:buChar char=""/>
        <a:defRPr sz="2000" kern="1200">
          <a:solidFill>
            <a:srgbClr val="595959"/>
          </a:solidFill>
          <a:latin typeface="+mn-lt"/>
          <a:ea typeface="ＭＳ Ｐゴシック" charset="-128"/>
          <a:cs typeface="ＭＳ Ｐゴシック" charset="-128"/>
        </a:defRPr>
      </a:lvl1pPr>
      <a:lvl2pPr marL="685800" indent="-336550" algn="l" rtl="0" eaLnBrk="1" fontAlgn="base" hangingPunct="1">
        <a:spcBef>
          <a:spcPts val="600"/>
        </a:spcBef>
        <a:spcAft>
          <a:spcPct val="0"/>
        </a:spcAft>
        <a:buClr>
          <a:schemeClr val="accent4">
            <a:lumMod val="40000"/>
            <a:lumOff val="60000"/>
          </a:schemeClr>
        </a:buClr>
        <a:buFont typeface="Wingdings 2" pitchFamily="18" charset="2"/>
        <a:buChar char=""/>
        <a:defRPr kern="1200">
          <a:solidFill>
            <a:srgbClr val="595959"/>
          </a:solidFill>
          <a:latin typeface="+mn-lt"/>
          <a:ea typeface="ＭＳ Ｐゴシック" charset="-128"/>
          <a:cs typeface="+mn-cs"/>
        </a:defRPr>
      </a:lvl2pPr>
      <a:lvl3pPr marL="1035050" indent="-349250" algn="l" rtl="0" eaLnBrk="1" fontAlgn="base" hangingPunct="1">
        <a:spcBef>
          <a:spcPts val="600"/>
        </a:spcBef>
        <a:spcAft>
          <a:spcPct val="0"/>
        </a:spcAft>
        <a:buClr>
          <a:schemeClr val="accent4">
            <a:lumMod val="40000"/>
            <a:lumOff val="60000"/>
          </a:schemeClr>
        </a:buClr>
        <a:buFont typeface="Wingdings 2" pitchFamily="18" charset="2"/>
        <a:buChar char=""/>
        <a:defRPr kern="1200">
          <a:solidFill>
            <a:srgbClr val="595959"/>
          </a:solidFill>
          <a:latin typeface="+mn-lt"/>
          <a:ea typeface="ＭＳ Ｐゴシック" charset="-128"/>
          <a:cs typeface="+mn-cs"/>
        </a:defRPr>
      </a:lvl3pPr>
      <a:lvl4pPr marL="1371600" indent="-336550" algn="l" rtl="0" eaLnBrk="1" fontAlgn="base" hangingPunct="1">
        <a:spcBef>
          <a:spcPts val="600"/>
        </a:spcBef>
        <a:spcAft>
          <a:spcPct val="0"/>
        </a:spcAft>
        <a:buClr>
          <a:schemeClr val="accent4">
            <a:lumMod val="40000"/>
            <a:lumOff val="60000"/>
          </a:schemeClr>
        </a:buClr>
        <a:buFont typeface="Wingdings 2" pitchFamily="18" charset="2"/>
        <a:buChar char=""/>
        <a:defRPr kern="1200">
          <a:solidFill>
            <a:srgbClr val="595959"/>
          </a:solidFill>
          <a:latin typeface="+mn-lt"/>
          <a:ea typeface="ＭＳ Ｐゴシック" charset="-128"/>
          <a:cs typeface="+mn-cs"/>
        </a:defRPr>
      </a:lvl4pPr>
      <a:lvl5pPr marL="1720850" indent="-349250" algn="l" rtl="0" eaLnBrk="1" fontAlgn="base" hangingPunct="1">
        <a:spcBef>
          <a:spcPts val="600"/>
        </a:spcBef>
        <a:spcAft>
          <a:spcPct val="0"/>
        </a:spcAft>
        <a:buClr>
          <a:schemeClr val="accent4">
            <a:lumMod val="40000"/>
            <a:lumOff val="60000"/>
          </a:schemeClr>
        </a:buClr>
        <a:buFont typeface="Wingdings 2" pitchFamily="18" charset="2"/>
        <a:buChar char=""/>
        <a:defRPr kern="1200">
          <a:solidFill>
            <a:srgbClr val="595959"/>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914400" y="3048000"/>
            <a:ext cx="6400800" cy="2667000"/>
          </a:xfrm>
          <a:solidFill>
            <a:srgbClr val="009CDE">
              <a:alpha val="50196"/>
            </a:srgbClr>
          </a:solidFill>
        </p:spPr>
        <p:txBody>
          <a:bodyPr>
            <a:normAutofit/>
          </a:bodyPr>
          <a:lstStyle/>
          <a:p>
            <a:pPr eaLnBrk="1" hangingPunct="1"/>
            <a:r>
              <a:rPr lang="en-US" b="1" dirty="0" smtClean="0">
                <a:solidFill>
                  <a:schemeClr val="tx1"/>
                </a:solidFill>
              </a:rPr>
              <a:t>Presented by :</a:t>
            </a:r>
            <a:r>
              <a:rPr lang="en-US" dirty="0" smtClean="0">
                <a:solidFill>
                  <a:schemeClr val="tx1"/>
                </a:solidFill>
              </a:rPr>
              <a:t/>
            </a:r>
            <a:br>
              <a:rPr lang="en-US" dirty="0" smtClean="0">
                <a:solidFill>
                  <a:schemeClr val="tx1"/>
                </a:solidFill>
              </a:rPr>
            </a:br>
            <a:r>
              <a:rPr lang="en-US" dirty="0" smtClean="0">
                <a:solidFill>
                  <a:schemeClr val="tx1"/>
                </a:solidFill>
              </a:rPr>
              <a:t>The Arkansas Immunization Action Coalition and</a:t>
            </a:r>
          </a:p>
          <a:p>
            <a:pPr eaLnBrk="1" hangingPunct="1">
              <a:spcBef>
                <a:spcPts val="0"/>
              </a:spcBef>
            </a:pPr>
            <a:r>
              <a:rPr lang="en-US" dirty="0" smtClean="0">
                <a:solidFill>
                  <a:schemeClr val="tx1"/>
                </a:solidFill>
              </a:rPr>
              <a:t>Arkansas Department of Health</a:t>
            </a:r>
          </a:p>
          <a:p>
            <a:pPr eaLnBrk="1" hangingPunct="1"/>
            <a:r>
              <a:rPr lang="en-US" b="1" dirty="0" smtClean="0">
                <a:solidFill>
                  <a:schemeClr val="tx1"/>
                </a:solidFill>
              </a:rPr>
              <a:t>Through a grant from:</a:t>
            </a:r>
            <a:r>
              <a:rPr lang="en-US" dirty="0" smtClean="0">
                <a:solidFill>
                  <a:schemeClr val="tx1"/>
                </a:solidFill>
              </a:rPr>
              <a:t/>
            </a:r>
            <a:br>
              <a:rPr lang="en-US" dirty="0" smtClean="0">
                <a:solidFill>
                  <a:schemeClr val="tx1"/>
                </a:solidFill>
              </a:rPr>
            </a:br>
            <a:r>
              <a:rPr lang="en-US" dirty="0" smtClean="0">
                <a:solidFill>
                  <a:schemeClr val="tx1"/>
                </a:solidFill>
              </a:rPr>
              <a:t>Association of State and Territorial Health Officials</a:t>
            </a:r>
          </a:p>
          <a:p>
            <a:pPr eaLnBrk="1" hangingPunct="1"/>
            <a:r>
              <a:rPr lang="en-US" b="1" dirty="0" smtClean="0">
                <a:solidFill>
                  <a:schemeClr val="tx1"/>
                </a:solidFill>
              </a:rPr>
              <a:t>With support from:</a:t>
            </a:r>
            <a:r>
              <a:rPr lang="en-US" dirty="0">
                <a:solidFill>
                  <a:schemeClr val="tx1"/>
                </a:solidFill>
              </a:rPr>
              <a:t/>
            </a:r>
            <a:br>
              <a:rPr lang="en-US" dirty="0">
                <a:solidFill>
                  <a:schemeClr val="tx1"/>
                </a:solidFill>
              </a:rPr>
            </a:br>
            <a:r>
              <a:rPr lang="en-US" dirty="0" smtClean="0">
                <a:solidFill>
                  <a:schemeClr val="tx1"/>
                </a:solidFill>
              </a:rPr>
              <a:t>Emory University</a:t>
            </a:r>
          </a:p>
        </p:txBody>
      </p:sp>
      <p:sp>
        <p:nvSpPr>
          <p:cNvPr id="3074" name="Rectangle 2"/>
          <p:cNvSpPr>
            <a:spLocks noGrp="1" noChangeArrowheads="1"/>
          </p:cNvSpPr>
          <p:nvPr>
            <p:ph type="ctrTitle"/>
          </p:nvPr>
        </p:nvSpPr>
        <p:spPr>
          <a:solidFill>
            <a:schemeClr val="accent4"/>
          </a:solidFill>
          <a:ln>
            <a:solidFill>
              <a:schemeClr val="bg1"/>
            </a:solidFill>
          </a:ln>
        </p:spPr>
        <p:txBody>
          <a:bodyPr/>
          <a:lstStyle/>
          <a:p>
            <a:pPr eaLnBrk="1" hangingPunct="1"/>
            <a:r>
              <a:rPr lang="en-US" dirty="0" smtClean="0"/>
              <a:t>Let’s Talk About The Flu</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727" r="48391" b="40448"/>
          <a:stretch/>
        </p:blipFill>
        <p:spPr bwMode="auto">
          <a:xfrm>
            <a:off x="5424655" y="214615"/>
            <a:ext cx="1978729" cy="192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8541" y="214615"/>
            <a:ext cx="1576859" cy="192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914"/>
          <a:stretch/>
        </p:blipFill>
        <p:spPr bwMode="auto">
          <a:xfrm>
            <a:off x="2714625" y="214615"/>
            <a:ext cx="2710030" cy="192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0685" b="20809"/>
          <a:stretch/>
        </p:blipFill>
        <p:spPr bwMode="auto">
          <a:xfrm>
            <a:off x="914400" y="214615"/>
            <a:ext cx="1865441" cy="192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solidFill>
            <a:schemeClr val="accent4"/>
          </a:solidFill>
        </p:spPr>
        <p:txBody>
          <a:bodyPr/>
          <a:lstStyle/>
          <a:p>
            <a:pPr eaLnBrk="1" hangingPunct="1"/>
            <a:r>
              <a:rPr lang="en-US" smtClean="0"/>
              <a:t>How to use hand sanitizers</a:t>
            </a:r>
          </a:p>
        </p:txBody>
      </p:sp>
      <p:sp>
        <p:nvSpPr>
          <p:cNvPr id="8195" name="Content Placeholder 2"/>
          <p:cNvSpPr>
            <a:spLocks noGrp="1"/>
          </p:cNvSpPr>
          <p:nvPr>
            <p:ph idx="1"/>
          </p:nvPr>
        </p:nvSpPr>
        <p:spPr>
          <a:xfrm>
            <a:off x="1143000" y="2057400"/>
            <a:ext cx="7735888" cy="4114800"/>
          </a:xfrm>
        </p:spPr>
        <p:txBody>
          <a:bodyPr/>
          <a:lstStyle/>
          <a:p>
            <a:pPr eaLnBrk="1" hangingPunct="1">
              <a:lnSpc>
                <a:spcPct val="80000"/>
              </a:lnSpc>
              <a:buNone/>
            </a:pPr>
            <a:r>
              <a:rPr lang="en-US" sz="2800" b="1" dirty="0" smtClean="0"/>
              <a:t>Using an alcohol-based hand sanitizer:</a:t>
            </a:r>
            <a:r>
              <a:rPr lang="en-US" sz="2400" b="1" dirty="0" smtClean="0"/>
              <a:t> </a:t>
            </a:r>
          </a:p>
          <a:p>
            <a:pPr eaLnBrk="1" hangingPunct="1">
              <a:lnSpc>
                <a:spcPct val="80000"/>
              </a:lnSpc>
            </a:pPr>
            <a:r>
              <a:rPr lang="en-US" sz="2400" dirty="0" smtClean="0"/>
              <a:t>If soap and clean water are not available, use an alcohol-based hand rub to clean your hands. </a:t>
            </a:r>
          </a:p>
          <a:p>
            <a:pPr eaLnBrk="1" hangingPunct="1">
              <a:lnSpc>
                <a:spcPct val="80000"/>
              </a:lnSpc>
            </a:pPr>
            <a:r>
              <a:rPr lang="en-US" sz="2400" dirty="0" smtClean="0"/>
              <a:t>Alcohol-based hand rubs reduce the number of germs on skin and are fast-acting.</a:t>
            </a:r>
          </a:p>
          <a:p>
            <a:pPr eaLnBrk="1" hangingPunct="1">
              <a:lnSpc>
                <a:spcPct val="80000"/>
              </a:lnSpc>
            </a:pPr>
            <a:r>
              <a:rPr lang="en-US" sz="2400" dirty="0" smtClean="0"/>
              <a:t>Apply product to the palm of one hand. </a:t>
            </a:r>
          </a:p>
          <a:p>
            <a:pPr eaLnBrk="1" hangingPunct="1">
              <a:lnSpc>
                <a:spcPct val="80000"/>
              </a:lnSpc>
            </a:pPr>
            <a:r>
              <a:rPr lang="en-US" sz="2400" dirty="0" smtClean="0"/>
              <a:t>Rub hands together. </a:t>
            </a:r>
          </a:p>
          <a:p>
            <a:pPr eaLnBrk="1" hangingPunct="1">
              <a:lnSpc>
                <a:spcPct val="80000"/>
              </a:lnSpc>
            </a:pPr>
            <a:r>
              <a:rPr lang="en-US" sz="2400" dirty="0" smtClean="0"/>
              <a:t>Rub the product over all surfaces of hands and fingers until hands are dry. </a:t>
            </a:r>
          </a:p>
          <a:p>
            <a:pPr eaLnBrk="1" hangingPunct="1"/>
            <a:endParaRPr lang="en-US" sz="2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solidFill>
            <a:schemeClr val="accent4"/>
          </a:solidFill>
        </p:spPr>
        <p:txBody>
          <a:bodyPr/>
          <a:lstStyle/>
          <a:p>
            <a:pPr eaLnBrk="1" hangingPunct="1"/>
            <a:r>
              <a:rPr lang="en-US" dirty="0" smtClean="0"/>
              <a:t>What else can we do?</a:t>
            </a:r>
          </a:p>
        </p:txBody>
      </p:sp>
      <p:sp>
        <p:nvSpPr>
          <p:cNvPr id="9219" name="Rectangle 3"/>
          <p:cNvSpPr>
            <a:spLocks noGrp="1" noChangeArrowheads="1"/>
          </p:cNvSpPr>
          <p:nvPr>
            <p:ph idx="1"/>
          </p:nvPr>
        </p:nvSpPr>
        <p:spPr>
          <a:xfrm>
            <a:off x="838200" y="2057400"/>
            <a:ext cx="7610475" cy="3670300"/>
          </a:xfrm>
        </p:spPr>
        <p:txBody>
          <a:bodyPr/>
          <a:lstStyle/>
          <a:p>
            <a:pPr eaLnBrk="1" hangingPunct="1"/>
            <a:r>
              <a:rPr lang="en-US" sz="2400" dirty="0" smtClean="0"/>
              <a:t>Always cover your mouth and nose with a tissue when coughing or sneezing.</a:t>
            </a:r>
          </a:p>
          <a:p>
            <a:r>
              <a:rPr lang="en-US" sz="2400" dirty="0"/>
              <a:t>Avoid touching your eyes, nose and mouth. </a:t>
            </a:r>
            <a:endParaRPr lang="en-US" sz="2400" dirty="0" smtClean="0"/>
          </a:p>
          <a:p>
            <a:pPr eaLnBrk="1" hangingPunct="1"/>
            <a:r>
              <a:rPr lang="en-US" sz="2400" dirty="0" smtClean="0"/>
              <a:t>Wash your hands after using a tissue.</a:t>
            </a:r>
          </a:p>
          <a:p>
            <a:pPr eaLnBrk="1" hangingPunct="1"/>
            <a:endParaRPr lang="en-US" sz="2800" dirty="0" smtClean="0"/>
          </a:p>
          <a:p>
            <a:pPr eaLnBrk="1" hangingPunct="1"/>
            <a:endParaRPr lang="en-US" sz="2800" dirty="0" smtClean="0"/>
          </a:p>
          <a:p>
            <a:pPr eaLnBrk="1" hangingPunct="1"/>
            <a:endParaRPr lang="en-US" sz="2800" dirty="0" smtClean="0"/>
          </a:p>
          <a:p>
            <a:pPr eaLnBrk="1" hangingPunct="1"/>
            <a:endParaRPr lang="en-US" sz="2800" dirty="0" smtClean="0"/>
          </a:p>
          <a:p>
            <a:pPr eaLnBrk="1" hangingPunct="1"/>
            <a:endParaRPr lang="en-US" sz="2800" dirty="0" smtClean="0"/>
          </a:p>
        </p:txBody>
      </p:sp>
      <p:pic>
        <p:nvPicPr>
          <p:cNvPr id="9220" name="Picture 4" descr="flu girl sneeze"/>
          <p:cNvPicPr>
            <a:picLocks noChangeAspect="1" noChangeArrowheads="1"/>
          </p:cNvPicPr>
          <p:nvPr/>
        </p:nvPicPr>
        <p:blipFill>
          <a:blip r:embed="rId3" cstate="print"/>
          <a:srcRect/>
          <a:stretch>
            <a:fillRect/>
          </a:stretch>
        </p:blipFill>
        <p:spPr bwMode="auto">
          <a:xfrm>
            <a:off x="4804144" y="4343400"/>
            <a:ext cx="1714500" cy="222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dirty="0" smtClean="0"/>
              <a:t>Or…</a:t>
            </a:r>
            <a:endParaRPr lang="en-US" dirty="0"/>
          </a:p>
        </p:txBody>
      </p:sp>
      <p:sp>
        <p:nvSpPr>
          <p:cNvPr id="3" name="Content Placeholder 2"/>
          <p:cNvSpPr>
            <a:spLocks noGrp="1"/>
          </p:cNvSpPr>
          <p:nvPr>
            <p:ph idx="1"/>
          </p:nvPr>
        </p:nvSpPr>
        <p:spPr/>
        <p:txBody>
          <a:bodyPr/>
          <a:lstStyle/>
          <a:p>
            <a:r>
              <a:rPr lang="en-US" sz="2400" dirty="0" smtClean="0"/>
              <a:t>Cough or sneeze into your elbow.</a:t>
            </a:r>
            <a:endParaRPr lang="en-US" sz="2400" dirty="0"/>
          </a:p>
        </p:txBody>
      </p:sp>
      <p:pic>
        <p:nvPicPr>
          <p:cNvPr id="3074" name="Picture 2" descr="http://1.bp.blogspot.com/-BH-nHagZotE/TjFZqcUkzsI/AAAAAAAACOo/404ZhhcbWeY/s400/SS_PR_090923swineflu_sneezing.jpg"/>
          <p:cNvPicPr>
            <a:picLocks noChangeAspect="1" noChangeArrowheads="1"/>
          </p:cNvPicPr>
          <p:nvPr/>
        </p:nvPicPr>
        <p:blipFill>
          <a:blip r:embed="rId3" cstate="print"/>
          <a:srcRect/>
          <a:stretch>
            <a:fillRect/>
          </a:stretch>
        </p:blipFill>
        <p:spPr bwMode="auto">
          <a:xfrm>
            <a:off x="3048000" y="3429000"/>
            <a:ext cx="2552700" cy="25527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chemeClr val="accent4"/>
          </a:solidFill>
        </p:spPr>
        <p:txBody>
          <a:bodyPr/>
          <a:lstStyle/>
          <a:p>
            <a:pPr eaLnBrk="1" hangingPunct="1"/>
            <a:r>
              <a:rPr lang="en-US" smtClean="0"/>
              <a:t>And…</a:t>
            </a:r>
          </a:p>
        </p:txBody>
      </p:sp>
      <p:sp>
        <p:nvSpPr>
          <p:cNvPr id="10243" name="Rectangle 3"/>
          <p:cNvSpPr>
            <a:spLocks noGrp="1" noChangeArrowheads="1"/>
          </p:cNvSpPr>
          <p:nvPr>
            <p:ph idx="1"/>
          </p:nvPr>
        </p:nvSpPr>
        <p:spPr>
          <a:xfrm>
            <a:off x="1143000" y="2425700"/>
            <a:ext cx="7305675" cy="3670300"/>
          </a:xfrm>
        </p:spPr>
        <p:txBody>
          <a:bodyPr/>
          <a:lstStyle/>
          <a:p>
            <a:r>
              <a:rPr lang="en-US" sz="2400" dirty="0"/>
              <a:t>The flu is spread when you come into close contact with other people who are sick with the flu.</a:t>
            </a:r>
          </a:p>
          <a:p>
            <a:pPr eaLnBrk="1" hangingPunct="1"/>
            <a:r>
              <a:rPr lang="en-US" sz="2400" dirty="0" smtClean="0"/>
              <a:t>Avoid close contact (being within about 6 feet) with persons with flu symptoms.</a:t>
            </a:r>
          </a:p>
          <a:p>
            <a:pPr eaLnBrk="1" hangingPunct="1"/>
            <a:r>
              <a:rPr lang="en-US" sz="2400" dirty="0" smtClean="0"/>
              <a:t>Get a flu vaccine.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solidFill>
            <a:schemeClr val="accent4"/>
          </a:solidFill>
        </p:spPr>
        <p:txBody>
          <a:bodyPr/>
          <a:lstStyle/>
          <a:p>
            <a:pPr eaLnBrk="1" hangingPunct="1"/>
            <a:r>
              <a:rPr lang="en-US" smtClean="0"/>
              <a:t>What should I do if I get sick?</a:t>
            </a:r>
          </a:p>
        </p:txBody>
      </p:sp>
      <p:sp>
        <p:nvSpPr>
          <p:cNvPr id="13315" name="Rectangle 3"/>
          <p:cNvSpPr>
            <a:spLocks noGrp="1" noChangeArrowheads="1"/>
          </p:cNvSpPr>
          <p:nvPr>
            <p:ph idx="1"/>
          </p:nvPr>
        </p:nvSpPr>
        <p:spPr>
          <a:xfrm>
            <a:off x="3124200" y="2514600"/>
            <a:ext cx="5629275" cy="3289300"/>
          </a:xfrm>
        </p:spPr>
        <p:txBody>
          <a:bodyPr/>
          <a:lstStyle/>
          <a:p>
            <a:pPr eaLnBrk="1" hangingPunct="1"/>
            <a:r>
              <a:rPr lang="en-US" sz="2400" dirty="0" smtClean="0"/>
              <a:t>If you get sick with flu-like symptoms, you should stay home and avoid contact with other people except to get medical care</a:t>
            </a:r>
            <a:r>
              <a:rPr lang="en-US" dirty="0" smtClean="0"/>
              <a:t>.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514600"/>
            <a:ext cx="2303992"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solidFill>
            <a:schemeClr val="accent4"/>
          </a:solidFill>
        </p:spPr>
        <p:txBody>
          <a:bodyPr/>
          <a:lstStyle/>
          <a:p>
            <a:pPr eaLnBrk="1" hangingPunct="1"/>
            <a:r>
              <a:rPr lang="en-US" dirty="0" smtClean="0"/>
              <a:t>Don’t spread the flu – stay home</a:t>
            </a:r>
          </a:p>
        </p:txBody>
      </p:sp>
      <p:sp>
        <p:nvSpPr>
          <p:cNvPr id="11267" name="Rectangle 3"/>
          <p:cNvSpPr>
            <a:spLocks noGrp="1" noChangeArrowheads="1"/>
          </p:cNvSpPr>
          <p:nvPr>
            <p:ph idx="1"/>
          </p:nvPr>
        </p:nvSpPr>
        <p:spPr>
          <a:xfrm>
            <a:off x="838200" y="2133600"/>
            <a:ext cx="7610475" cy="3670300"/>
          </a:xfrm>
        </p:spPr>
        <p:txBody>
          <a:bodyPr/>
          <a:lstStyle/>
          <a:p>
            <a:pPr eaLnBrk="1" hangingPunct="1">
              <a:lnSpc>
                <a:spcPct val="80000"/>
              </a:lnSpc>
            </a:pPr>
            <a:r>
              <a:rPr lang="en-US" sz="2400" dirty="0" smtClean="0"/>
              <a:t>Stay home until you have no fever for 1 day.</a:t>
            </a:r>
            <a:endParaRPr lang="en-US" sz="2400" dirty="0"/>
          </a:p>
          <a:p>
            <a:pPr eaLnBrk="1" hangingPunct="1">
              <a:lnSpc>
                <a:spcPct val="80000"/>
              </a:lnSpc>
            </a:pPr>
            <a:r>
              <a:rPr lang="en-US" sz="2400" dirty="0" smtClean="0"/>
              <a:t>After you have no fever for 1 day, you can return to work or school.</a:t>
            </a:r>
          </a:p>
          <a:p>
            <a:pPr eaLnBrk="1" hangingPunct="1">
              <a:lnSpc>
                <a:spcPct val="80000"/>
              </a:lnSpc>
              <a:buNone/>
            </a:pPr>
            <a:r>
              <a:rPr lang="en-US" sz="2800" dirty="0" smtClean="0"/>
              <a:t> </a:t>
            </a:r>
          </a:p>
        </p:txBody>
      </p:sp>
      <p:pic>
        <p:nvPicPr>
          <p:cNvPr id="17409" name="Picture 1"/>
          <p:cNvPicPr>
            <a:picLocks noChangeAspect="1" noChangeArrowheads="1"/>
          </p:cNvPicPr>
          <p:nvPr/>
        </p:nvPicPr>
        <p:blipFill>
          <a:blip r:embed="rId3" cstate="print"/>
          <a:srcRect/>
          <a:stretch>
            <a:fillRect/>
          </a:stretch>
        </p:blipFill>
        <p:spPr bwMode="auto">
          <a:xfrm>
            <a:off x="3657600" y="3581400"/>
            <a:ext cx="1351845" cy="2281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dirty="0" smtClean="0"/>
              <a:t>And…</a:t>
            </a:r>
            <a:endParaRPr lang="en-US" dirty="0"/>
          </a:p>
        </p:txBody>
      </p:sp>
      <p:sp>
        <p:nvSpPr>
          <p:cNvPr id="3" name="Content Placeholder 2"/>
          <p:cNvSpPr>
            <a:spLocks noGrp="1"/>
          </p:cNvSpPr>
          <p:nvPr>
            <p:ph idx="1"/>
          </p:nvPr>
        </p:nvSpPr>
        <p:spPr>
          <a:xfrm>
            <a:off x="990600" y="2286000"/>
            <a:ext cx="7465701" cy="3600480"/>
          </a:xfrm>
        </p:spPr>
        <p:txBody>
          <a:bodyPr/>
          <a:lstStyle/>
          <a:p>
            <a:r>
              <a:rPr lang="en-US" sz="2400" dirty="0" smtClean="0"/>
              <a:t>Rest as much as you can.</a:t>
            </a:r>
          </a:p>
          <a:p>
            <a:r>
              <a:rPr lang="en-US" sz="2400" dirty="0" smtClean="0"/>
              <a:t>Take acetaminophen (Tylenol).</a:t>
            </a:r>
          </a:p>
          <a:p>
            <a:r>
              <a:rPr lang="en-US" sz="2400" dirty="0" smtClean="0"/>
              <a:t>Wash your hands with soap and warm water after you sneeze, cough, or blow your nose.</a:t>
            </a:r>
            <a:endParaRPr lang="en-US" sz="2400" dirty="0"/>
          </a:p>
        </p:txBody>
      </p:sp>
      <p:pic>
        <p:nvPicPr>
          <p:cNvPr id="6" name="Picture 5" descr="tyleno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4419600"/>
            <a:ext cx="2135313" cy="1601485"/>
          </a:xfrm>
          <a:prstGeom prst="rect">
            <a:avLst/>
          </a:prstGeom>
        </p:spPr>
      </p:pic>
      <p:pic>
        <p:nvPicPr>
          <p:cNvPr id="60420" name="Picture 4"/>
          <p:cNvPicPr>
            <a:picLocks noChangeAspect="1" noChangeArrowheads="1"/>
          </p:cNvPicPr>
          <p:nvPr/>
        </p:nvPicPr>
        <p:blipFill>
          <a:blip r:embed="rId4" cstate="print"/>
          <a:srcRect/>
          <a:stretch>
            <a:fillRect/>
          </a:stretch>
        </p:blipFill>
        <p:spPr bwMode="auto">
          <a:xfrm>
            <a:off x="3505200" y="4419600"/>
            <a:ext cx="1420173" cy="16171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solidFill>
            <a:schemeClr val="accent4"/>
          </a:solidFill>
        </p:spPr>
        <p:txBody>
          <a:bodyPr/>
          <a:lstStyle/>
          <a:p>
            <a:pPr eaLnBrk="1" hangingPunct="1"/>
            <a:r>
              <a:rPr lang="en-US" smtClean="0"/>
              <a:t>Use the items in your flu kit</a:t>
            </a:r>
          </a:p>
        </p:txBody>
      </p:sp>
      <p:sp>
        <p:nvSpPr>
          <p:cNvPr id="14339" name="Rectangle 3"/>
          <p:cNvSpPr>
            <a:spLocks noGrp="1" noChangeArrowheads="1"/>
          </p:cNvSpPr>
          <p:nvPr>
            <p:ph idx="1"/>
          </p:nvPr>
        </p:nvSpPr>
        <p:spPr>
          <a:xfrm>
            <a:off x="1219200" y="2474913"/>
            <a:ext cx="7735888" cy="4383087"/>
          </a:xfrm>
        </p:spPr>
        <p:txBody>
          <a:bodyPr/>
          <a:lstStyle/>
          <a:p>
            <a:pPr eaLnBrk="1" hangingPunct="1"/>
            <a:r>
              <a:rPr lang="en-US" sz="2400" dirty="0" smtClean="0"/>
              <a:t>Thermometer: take your temperature with a thermometer:</a:t>
            </a:r>
          </a:p>
          <a:p>
            <a:pPr lvl="1"/>
            <a:r>
              <a:rPr lang="en-US" sz="2200" dirty="0" smtClean="0"/>
              <a:t>	Hold it in your mouth for 1 minute.</a:t>
            </a:r>
          </a:p>
          <a:p>
            <a:pPr lvl="1"/>
            <a:r>
              <a:rPr lang="en-US" sz="2200" dirty="0" smtClean="0"/>
              <a:t>	If it reads more than 99 degrees, </a:t>
            </a:r>
            <a:br>
              <a:rPr lang="en-US" sz="2200" dirty="0" smtClean="0"/>
            </a:br>
            <a:r>
              <a:rPr lang="en-US" sz="2200" dirty="0" smtClean="0"/>
              <a:t>	you have a fever.</a:t>
            </a:r>
          </a:p>
          <a:p>
            <a:pPr eaLnBrk="1" hangingPunct="1"/>
            <a:r>
              <a:rPr lang="en-US" sz="2400" dirty="0" smtClean="0"/>
              <a:t>Hand sanitizers: Practice good hand washing and sanitizing.</a:t>
            </a:r>
          </a:p>
          <a:p>
            <a:pPr eaLnBrk="1" hangingPunct="1">
              <a:buNone/>
            </a:pPr>
            <a:endParaRPr lang="en-US" sz="20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dirty="0" smtClean="0"/>
              <a:t>And…</a:t>
            </a:r>
            <a:endParaRPr lang="en-US" dirty="0"/>
          </a:p>
        </p:txBody>
      </p:sp>
      <p:sp>
        <p:nvSpPr>
          <p:cNvPr id="3" name="Content Placeholder 2"/>
          <p:cNvSpPr>
            <a:spLocks noGrp="1"/>
          </p:cNvSpPr>
          <p:nvPr>
            <p:ph idx="1"/>
          </p:nvPr>
        </p:nvSpPr>
        <p:spPr/>
        <p:txBody>
          <a:bodyPr/>
          <a:lstStyle/>
          <a:p>
            <a:r>
              <a:rPr lang="en-US" sz="2400" dirty="0" smtClean="0"/>
              <a:t>Tissues: Use tissues when you sneeze or cough.</a:t>
            </a:r>
          </a:p>
          <a:p>
            <a:pPr lvl="1"/>
            <a:r>
              <a:rPr lang="en-US" sz="2200" dirty="0" smtClean="0"/>
              <a:t>Keep used tissues in a closed waste basket and throw them away yourself when you feel better.</a:t>
            </a:r>
          </a:p>
          <a:p>
            <a:r>
              <a:rPr lang="en-US" sz="2400" dirty="0" smtClean="0"/>
              <a:t>Cough drops</a:t>
            </a:r>
          </a:p>
          <a:p>
            <a:r>
              <a:rPr lang="en-US" sz="2400" dirty="0" smtClean="0"/>
              <a:t>Don’t go to work or out of the house until you do not have a fever for 1day.</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solidFill>
            <a:schemeClr val="accent4"/>
          </a:solidFill>
        </p:spPr>
        <p:txBody>
          <a:bodyPr/>
          <a:lstStyle/>
          <a:p>
            <a:pPr eaLnBrk="1" hangingPunct="1"/>
            <a:r>
              <a:rPr lang="en-US" dirty="0" smtClean="0"/>
              <a:t>Let’s Talk About Flu Vaccines</a:t>
            </a:r>
          </a:p>
        </p:txBody>
      </p:sp>
      <p:sp>
        <p:nvSpPr>
          <p:cNvPr id="15363" name="Rectangle 3"/>
          <p:cNvSpPr>
            <a:spLocks noGrp="1" noChangeArrowheads="1"/>
          </p:cNvSpPr>
          <p:nvPr>
            <p:ph idx="1"/>
          </p:nvPr>
        </p:nvSpPr>
        <p:spPr>
          <a:xfrm>
            <a:off x="3810000" y="2057400"/>
            <a:ext cx="5105400" cy="4495800"/>
          </a:xfrm>
        </p:spPr>
        <p:txBody>
          <a:bodyPr/>
          <a:lstStyle/>
          <a:p>
            <a:pPr eaLnBrk="1" hangingPunct="1"/>
            <a:r>
              <a:rPr lang="en-US" sz="2400" dirty="0" smtClean="0"/>
              <a:t>Flu vaccines are also called flu shots.</a:t>
            </a:r>
          </a:p>
          <a:p>
            <a:pPr eaLnBrk="1" hangingPunct="1"/>
            <a:r>
              <a:rPr lang="en-US" sz="2400" dirty="0" smtClean="0"/>
              <a:t>Some flu vaccine comes as a nose spray.</a:t>
            </a:r>
          </a:p>
          <a:p>
            <a:pPr eaLnBrk="1" hangingPunct="1"/>
            <a:r>
              <a:rPr lang="en-US" sz="2400" dirty="0" smtClean="0"/>
              <a:t>Have your family vaccinated, too.</a:t>
            </a:r>
          </a:p>
          <a:p>
            <a:pPr eaLnBrk="1" hangingPunct="1"/>
            <a:r>
              <a:rPr lang="en-US" sz="2400" dirty="0" smtClean="0"/>
              <a:t>Very safe and effective</a:t>
            </a:r>
          </a:p>
          <a:p>
            <a:pPr eaLnBrk="1" hangingPunct="1"/>
            <a:r>
              <a:rPr lang="en-US" sz="2400" b="1" dirty="0" smtClean="0"/>
              <a:t>Best way to prevent the flu!</a:t>
            </a:r>
          </a:p>
        </p:txBody>
      </p:sp>
      <p:pic>
        <p:nvPicPr>
          <p:cNvPr id="2" name="Picture 1" descr="iStock_000011064244_FluVacci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541908"/>
            <a:ext cx="2819027" cy="187769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dirty="0" smtClean="0"/>
              <a:t>Introductions</a:t>
            </a:r>
            <a:endParaRPr lang="en-US" dirty="0"/>
          </a:p>
        </p:txBody>
      </p:sp>
      <p:pic>
        <p:nvPicPr>
          <p:cNvPr id="4" name="Picture 3" descr="iStock_000000422977_MomBab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2362200"/>
            <a:ext cx="4419600" cy="339201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dirty="0" smtClean="0"/>
              <a:t>Who Should Get a Flu Vaccine?</a:t>
            </a:r>
            <a:endParaRPr lang="en-US" dirty="0"/>
          </a:p>
        </p:txBody>
      </p:sp>
      <p:sp>
        <p:nvSpPr>
          <p:cNvPr id="3" name="Content Placeholder 2"/>
          <p:cNvSpPr>
            <a:spLocks noGrp="1"/>
          </p:cNvSpPr>
          <p:nvPr>
            <p:ph idx="1"/>
          </p:nvPr>
        </p:nvSpPr>
        <p:spPr>
          <a:xfrm>
            <a:off x="533400" y="2971800"/>
            <a:ext cx="4067175" cy="3670300"/>
          </a:xfrm>
        </p:spPr>
        <p:txBody>
          <a:bodyPr/>
          <a:lstStyle/>
          <a:p>
            <a:r>
              <a:rPr lang="en-US" sz="2400" dirty="0" smtClean="0"/>
              <a:t>Everyone </a:t>
            </a:r>
            <a:r>
              <a:rPr lang="en-US" sz="2400" dirty="0"/>
              <a:t>6 months and older</a:t>
            </a:r>
          </a:p>
          <a:p>
            <a:r>
              <a:rPr lang="en-US" sz="2400" dirty="0" smtClean="0"/>
              <a:t>Pregnant Women</a:t>
            </a:r>
          </a:p>
          <a:p>
            <a:r>
              <a:rPr lang="en-US" sz="2400" dirty="0" smtClean="0"/>
              <a:t>Older Adults</a:t>
            </a:r>
          </a:p>
          <a:p>
            <a:r>
              <a:rPr lang="en-US" sz="2400" dirty="0" smtClean="0"/>
              <a:t>Health care workers</a:t>
            </a:r>
            <a:endParaRPr lang="en-US" sz="2400" dirty="0"/>
          </a:p>
        </p:txBody>
      </p:sp>
      <p:sp>
        <p:nvSpPr>
          <p:cNvPr id="4" name="TextBox 3"/>
          <p:cNvSpPr txBox="1"/>
          <p:nvPr/>
        </p:nvSpPr>
        <p:spPr>
          <a:xfrm>
            <a:off x="2971800" y="2133600"/>
            <a:ext cx="2743200" cy="523220"/>
          </a:xfrm>
          <a:prstGeom prst="rect">
            <a:avLst/>
          </a:prstGeom>
          <a:noFill/>
        </p:spPr>
        <p:txBody>
          <a:bodyPr wrap="square" rtlCol="0">
            <a:spAutoFit/>
          </a:bodyPr>
          <a:lstStyle/>
          <a:p>
            <a:pPr algn="ctr">
              <a:buNone/>
            </a:pPr>
            <a:r>
              <a:rPr lang="en-US" sz="2800" b="1" dirty="0" smtClean="0"/>
              <a:t>Most People</a:t>
            </a:r>
          </a:p>
        </p:txBody>
      </p:sp>
      <p:sp>
        <p:nvSpPr>
          <p:cNvPr id="5" name="Content Placeholder 2"/>
          <p:cNvSpPr txBox="1">
            <a:spLocks/>
          </p:cNvSpPr>
          <p:nvPr/>
        </p:nvSpPr>
        <p:spPr bwMode="auto">
          <a:xfrm>
            <a:off x="4648200" y="2971800"/>
            <a:ext cx="4067175" cy="3670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ts val="2000"/>
              </a:spcBef>
              <a:spcAft>
                <a:spcPct val="0"/>
              </a:spcAft>
              <a:buClr>
                <a:schemeClr val="accent4">
                  <a:lumMod val="40000"/>
                  <a:lumOff val="60000"/>
                </a:schemeClr>
              </a:buClr>
              <a:buSzTx/>
              <a:buFont typeface="Wingdings 2" pitchFamily="18" charset="2"/>
              <a:buChar char=""/>
              <a:tabLst/>
              <a:defRPr/>
            </a:pPr>
            <a:r>
              <a:rPr kumimoji="0" lang="en-US" sz="2400" b="0" i="0" u="none" strike="noStrike" kern="1200" cap="none" spc="0" normalizeH="0" baseline="0" noProof="0" dirty="0" smtClean="0">
                <a:ln>
                  <a:noFill/>
                </a:ln>
                <a:solidFill>
                  <a:srgbClr val="595959"/>
                </a:solidFill>
                <a:effectLst/>
                <a:uLnTx/>
                <a:uFillTx/>
                <a:latin typeface="+mn-lt"/>
                <a:ea typeface="ＭＳ Ｐゴシック" charset="-128"/>
                <a:cs typeface="ＭＳ Ｐゴシック" charset="-128"/>
              </a:rPr>
              <a:t>People with asthma</a:t>
            </a:r>
          </a:p>
          <a:p>
            <a:pPr marL="342900" marR="0" lvl="0" indent="-342900" algn="l" defTabSz="914400" rtl="0" eaLnBrk="1" fontAlgn="base" latinLnBrk="0" hangingPunct="1">
              <a:lnSpc>
                <a:spcPct val="100000"/>
              </a:lnSpc>
              <a:spcBef>
                <a:spcPts val="2000"/>
              </a:spcBef>
              <a:spcAft>
                <a:spcPct val="0"/>
              </a:spcAft>
              <a:buClr>
                <a:schemeClr val="accent4">
                  <a:lumMod val="40000"/>
                  <a:lumOff val="60000"/>
                </a:schemeClr>
              </a:buClr>
              <a:buSzTx/>
              <a:buFont typeface="Wingdings 2" pitchFamily="18" charset="2"/>
              <a:buChar char=""/>
              <a:tabLst/>
              <a:defRPr/>
            </a:pPr>
            <a:r>
              <a:rPr lang="en-US" sz="2400" dirty="0" smtClean="0">
                <a:solidFill>
                  <a:srgbClr val="595959"/>
                </a:solidFill>
                <a:latin typeface="+mn-lt"/>
                <a:ea typeface="ＭＳ Ｐゴシック" charset="-128"/>
                <a:cs typeface="ＭＳ Ｐゴシック" charset="-128"/>
              </a:rPr>
              <a:t>People with diabetes</a:t>
            </a:r>
            <a:endParaRPr kumimoji="0" lang="en-US" sz="2400" b="0" i="0" u="none" strike="noStrike" kern="1200" cap="none" spc="0" normalizeH="0" baseline="0" noProof="0" dirty="0" smtClean="0">
              <a:ln>
                <a:noFill/>
              </a:ln>
              <a:solidFill>
                <a:srgbClr val="595959"/>
              </a:solidFill>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ts val="2000"/>
              </a:spcBef>
              <a:spcAft>
                <a:spcPct val="0"/>
              </a:spcAft>
              <a:buClr>
                <a:schemeClr val="accent4">
                  <a:lumMod val="40000"/>
                  <a:lumOff val="60000"/>
                </a:schemeClr>
              </a:buClr>
              <a:buSzTx/>
              <a:buFont typeface="Wingdings 2" pitchFamily="18" charset="2"/>
              <a:buChar char=""/>
              <a:tabLst/>
              <a:defRPr/>
            </a:pPr>
            <a:r>
              <a:rPr lang="en-US" sz="2400" dirty="0" smtClean="0">
                <a:solidFill>
                  <a:srgbClr val="595959"/>
                </a:solidFill>
                <a:latin typeface="+mn-lt"/>
                <a:ea typeface="ＭＳ Ｐゴシック" charset="-128"/>
                <a:cs typeface="ＭＳ Ｐゴシック" charset="-128"/>
              </a:rPr>
              <a:t>People with heart disease</a:t>
            </a:r>
          </a:p>
          <a:p>
            <a:pPr marL="342900" marR="0" lvl="0" indent="-342900" algn="l" defTabSz="914400" rtl="0" eaLnBrk="1" fontAlgn="base" latinLnBrk="0" hangingPunct="1">
              <a:lnSpc>
                <a:spcPct val="100000"/>
              </a:lnSpc>
              <a:spcBef>
                <a:spcPts val="2000"/>
              </a:spcBef>
              <a:spcAft>
                <a:spcPct val="0"/>
              </a:spcAft>
              <a:buClr>
                <a:schemeClr val="accent4">
                  <a:lumMod val="40000"/>
                  <a:lumOff val="60000"/>
                </a:schemeClr>
              </a:buClr>
              <a:buSzTx/>
              <a:buFont typeface="Wingdings 2" pitchFamily="18" charset="2"/>
              <a:buChar char=""/>
              <a:tabLst/>
              <a:defRPr/>
            </a:pPr>
            <a:r>
              <a:rPr kumimoji="0" lang="en-US" sz="2400" b="0" i="0" u="none" strike="noStrike" kern="1200" cap="none" spc="0" normalizeH="0" baseline="0" noProof="0" dirty="0" smtClean="0">
                <a:ln>
                  <a:noFill/>
                </a:ln>
                <a:solidFill>
                  <a:srgbClr val="595959"/>
                </a:solidFill>
                <a:effectLst/>
                <a:uLnTx/>
                <a:uFillTx/>
                <a:latin typeface="+mn-lt"/>
                <a:ea typeface="ＭＳ Ｐゴシック" charset="-128"/>
                <a:cs typeface="ＭＳ Ｐゴシック" charset="-128"/>
              </a:rPr>
              <a:t>Smokers</a:t>
            </a:r>
          </a:p>
          <a:p>
            <a:pPr marL="342900" marR="0" lvl="0" indent="-342900" algn="l" defTabSz="914400" rtl="0" eaLnBrk="1" fontAlgn="base" latinLnBrk="0" hangingPunct="1">
              <a:lnSpc>
                <a:spcPct val="100000"/>
              </a:lnSpc>
              <a:spcBef>
                <a:spcPts val="2000"/>
              </a:spcBef>
              <a:spcAft>
                <a:spcPct val="0"/>
              </a:spcAft>
              <a:buClr>
                <a:schemeClr val="accent1"/>
              </a:buClr>
              <a:buSzTx/>
              <a:tabLst/>
              <a:defRPr/>
            </a:pPr>
            <a:endParaRPr kumimoji="0" lang="en-US" sz="2400" b="0" i="0" u="none" strike="noStrike" kern="1200" cap="none" spc="0" normalizeH="0" baseline="0" noProof="0" dirty="0">
              <a:ln>
                <a:noFill/>
              </a:ln>
              <a:solidFill>
                <a:srgbClr val="595959"/>
              </a:solidFill>
              <a:effectLst/>
              <a:uLnTx/>
              <a:uFillTx/>
              <a:latin typeface="+mn-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950"/>
            <a:ext cx="9144000" cy="914400"/>
          </a:xfrm>
          <a:solidFill>
            <a:schemeClr val="accent4"/>
          </a:solidFill>
        </p:spPr>
        <p:txBody>
          <a:bodyPr/>
          <a:lstStyle/>
          <a:p>
            <a:r>
              <a:rPr lang="en-US" sz="3200" dirty="0" smtClean="0"/>
              <a:t>Who Should NOT Get a Flu Vaccine?</a:t>
            </a:r>
            <a:endParaRPr lang="en-US" sz="3200" dirty="0"/>
          </a:p>
        </p:txBody>
      </p:sp>
      <p:sp>
        <p:nvSpPr>
          <p:cNvPr id="3" name="Content Placeholder 2"/>
          <p:cNvSpPr>
            <a:spLocks noGrp="1"/>
          </p:cNvSpPr>
          <p:nvPr>
            <p:ph idx="1"/>
          </p:nvPr>
        </p:nvSpPr>
        <p:spPr>
          <a:xfrm>
            <a:off x="1066801" y="2362200"/>
            <a:ext cx="7315200" cy="3670300"/>
          </a:xfrm>
        </p:spPr>
        <p:txBody>
          <a:bodyPr/>
          <a:lstStyle/>
          <a:p>
            <a:r>
              <a:rPr lang="en-US" sz="2400" dirty="0" smtClean="0"/>
              <a:t>Anyone who is allergic to a component in the flu vaccine</a:t>
            </a:r>
          </a:p>
          <a:p>
            <a:r>
              <a:rPr lang="en-US" sz="2400" dirty="0" smtClean="0"/>
              <a:t>Anyone who has had a severe reaction to a flu </a:t>
            </a:r>
            <a:r>
              <a:rPr lang="en-US" sz="2400" dirty="0" smtClean="0"/>
              <a:t>vaccine in </a:t>
            </a:r>
            <a:r>
              <a:rPr lang="en-US" sz="2400" dirty="0" smtClean="0"/>
              <a:t>the past</a:t>
            </a:r>
          </a:p>
          <a:p>
            <a:pPr>
              <a:buNone/>
            </a:pPr>
            <a:r>
              <a:rPr lang="en-US" sz="2400" b="1" dirty="0" smtClean="0"/>
              <a:t>Talk to your doctor, nurse or pharmacist </a:t>
            </a:r>
          </a:p>
          <a:p>
            <a:pPr>
              <a:spcBef>
                <a:spcPts val="0"/>
              </a:spcBef>
              <a:buNone/>
            </a:pPr>
            <a:r>
              <a:rPr lang="en-US" sz="2400" b="1" dirty="0" smtClean="0"/>
              <a:t>if you have questions.</a:t>
            </a:r>
            <a:endParaRPr lang="en-US" sz="24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dirty="0" smtClean="0"/>
              <a:t>Did You Know?</a:t>
            </a:r>
            <a:endParaRPr lang="en-US" dirty="0"/>
          </a:p>
        </p:txBody>
      </p:sp>
      <p:sp>
        <p:nvSpPr>
          <p:cNvPr id="3" name="Content Placeholder 2"/>
          <p:cNvSpPr>
            <a:spLocks noGrp="1"/>
          </p:cNvSpPr>
          <p:nvPr>
            <p:ph idx="1"/>
          </p:nvPr>
        </p:nvSpPr>
        <p:spPr>
          <a:xfrm>
            <a:off x="4419600" y="2286000"/>
            <a:ext cx="3876675" cy="4495800"/>
          </a:xfrm>
        </p:spPr>
        <p:txBody>
          <a:bodyPr/>
          <a:lstStyle/>
          <a:p>
            <a:r>
              <a:rPr lang="en-US" sz="2400" dirty="0" smtClean="0"/>
              <a:t>The flu vaccine teaches your body how to fight the flu.</a:t>
            </a:r>
          </a:p>
          <a:p>
            <a:r>
              <a:rPr lang="en-US" sz="2400" dirty="0" smtClean="0"/>
              <a:t>You should get a flu vaccine every year.</a:t>
            </a:r>
          </a:p>
          <a:p>
            <a:r>
              <a:rPr lang="en-US" sz="2400" dirty="0" smtClean="0"/>
              <a:t>The flu vaccine only protects you from the flu, not colds or other illnesses.</a:t>
            </a:r>
          </a:p>
          <a:p>
            <a:pPr>
              <a:buNone/>
            </a:pPr>
            <a:endParaRPr lang="en-US" sz="2400" dirty="0"/>
          </a:p>
        </p:txBody>
      </p:sp>
      <p:pic>
        <p:nvPicPr>
          <p:cNvPr id="4" name="Picture 3" descr="iStock_000007387082_BoxingGlove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2362200"/>
            <a:ext cx="2879941" cy="337004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dirty="0" smtClean="0"/>
              <a:t>Let’s Review</a:t>
            </a:r>
            <a:endParaRPr lang="en-US" dirty="0"/>
          </a:p>
        </p:txBody>
      </p:sp>
      <p:sp>
        <p:nvSpPr>
          <p:cNvPr id="3" name="Content Placeholder 2"/>
          <p:cNvSpPr>
            <a:spLocks noGrp="1"/>
          </p:cNvSpPr>
          <p:nvPr>
            <p:ph idx="1"/>
          </p:nvPr>
        </p:nvSpPr>
        <p:spPr>
          <a:xfrm>
            <a:off x="1114425" y="2057400"/>
            <a:ext cx="7191375" cy="4208463"/>
          </a:xfrm>
        </p:spPr>
        <p:txBody>
          <a:bodyPr/>
          <a:lstStyle/>
          <a:p>
            <a:r>
              <a:rPr lang="en-US" sz="2400" dirty="0" smtClean="0"/>
              <a:t>Quiz on page 5 of your booklet</a:t>
            </a:r>
          </a:p>
          <a:p>
            <a:r>
              <a:rPr lang="en-US" sz="2400" dirty="0" smtClean="0"/>
              <a:t>Circle True or False</a:t>
            </a:r>
            <a:endParaRPr lang="en-US" sz="24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3295825"/>
            <a:ext cx="3352800" cy="2506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solidFill>
            <a:schemeClr val="accent4"/>
          </a:solidFill>
        </p:spPr>
        <p:txBody>
          <a:bodyPr/>
          <a:lstStyle/>
          <a:p>
            <a:pPr eaLnBrk="1" hangingPunct="1"/>
            <a:r>
              <a:rPr lang="en-US" dirty="0" smtClean="0"/>
              <a:t>Where can I get a flu vaccine?</a:t>
            </a:r>
          </a:p>
        </p:txBody>
      </p:sp>
      <p:sp>
        <p:nvSpPr>
          <p:cNvPr id="16387" name="Content Placeholder 2"/>
          <p:cNvSpPr>
            <a:spLocks noGrp="1"/>
          </p:cNvSpPr>
          <p:nvPr>
            <p:ph idx="1"/>
          </p:nvPr>
        </p:nvSpPr>
        <p:spPr>
          <a:xfrm>
            <a:off x="3200400" y="2133600"/>
            <a:ext cx="5791200" cy="4459287"/>
          </a:xfrm>
        </p:spPr>
        <p:txBody>
          <a:bodyPr/>
          <a:lstStyle/>
          <a:p>
            <a:pPr eaLnBrk="1" hangingPunct="1"/>
            <a:r>
              <a:rPr lang="en-US" sz="2400" dirty="0" smtClean="0"/>
              <a:t>Talk to your local doctor, a nurse, pharmacist or public health clinic to find out more information about where you can get a flu shot.</a:t>
            </a:r>
          </a:p>
          <a:p>
            <a:pPr eaLnBrk="1" hangingPunct="1"/>
            <a:r>
              <a:rPr lang="en-US" sz="2400" dirty="0" smtClean="0"/>
              <a:t>The flu vaccine is quick and easy to get and will help keep you and your family healthy this flu season.</a:t>
            </a:r>
          </a:p>
        </p:txBody>
      </p:sp>
      <p:sp>
        <p:nvSpPr>
          <p:cNvPr id="9220" name="AutoShape 4" descr="data:image/jpg;base64,/9j/4AAQSkZJRgABAQAAAQABAAD/2wBDAAkGBwgHBgkIBwgKCgkLDRYPDQwMDRsUFRAWIB0iIiAdHx8kKDQsJCYxJx8fLT0tMTU3Ojo6Iys/RD84QzQ5Ojf/2wBDAQoKCg0MDRoPDxo3JR8lNzc3Nzc3Nzc3Nzc3Nzc3Nzc3Nzc3Nzc3Nzc3Nzc3Nzc3Nzc3Nzc3Nzc3Nzc3Nzc3Nzf/wAARCAAgAH4DASIAAhEBAxEB/8QAGwAAAgIDAQAAAAAAAAAAAAAABgcBBQACBAP/xAA2EAABAwMDAwEFBgUFAAAAAAABAgMEAAURBiExEkFRExQyQmGBByIjJHGRFTNS0fBUcqGxwf/EABkBAAMBAQEAAAAAAAAAAAAAAAABAgQDBf/EACwRAAEDAgUCBgEFAAAAAAAAAAEAAhEDEgQhMUFRBWETFCJxgdGhMpGx4fH/2gAMAwEAAhEDEQA/AGJqXW0KwTREVHekOhIUv01ABAPG5716ae1c1qCYpiDAkpShPU664UhKPA2O5Ndmrbk1ZrHJmFtCnSOlpJSD1LOw/v8ASh24Kd0pottlgk3SesBTncur94/QbD6VBJBzK9OlSo1KAAZ6iYBnXkxwFezNYWaLdG7aqQpyQpYbPpo6koUTjBP1+lV0jVE9jXLNlditiI7hKVcrVkEhQ7Y2Ix8qo9L2SLPvkdUZCVwbSPxJH+pkHcnPcAgfsPNevt0eVrp+8KSt5iH+VioaT1KkPYOQkd8ZUSeBtU3FaPK4djnNAJhpmeTp7cpkjgVDikpTlRAA3JJ2FA8zVeo2LpGgpsDKFyP5aFv9SinuSU7JA81rrO7JnTV2hT6moEZIXcXGveXn3WU+VHx/Y1dwWFuAqFzQYgidZy+P2HdEEDVNouN1NthSS8+ATlCD0bc/e4q8oBs7YsTipZtqnLzPR+Xt0fA9nZTwCeEjjKj3rpsurLvN1A/bZ1uix0R0qXIUHiS2APPBO48Ug7lXVwckuo/pAzkj8dpyRpkZxWUvLRru5XW6LjQ7Yl4uuAtZX0Jba/qUcEnz44AzVxedVut3By22dlh+Qwkrkvvr6WY4HPURyd+BTvC5vwFdrwwjOJ127osqNqELJq9w6ceu18bbaQl0oZLKT+Y/2pJznOR9K8GNTXt3UEKCqLDbS8Ot+OCpbkdvGcrVnAOO2P8Aui4JeRrS4cTvxqjasJFBcvXLCrspqGpo2+KCqZKXkg9glvfck7Z+R8Zqw09eptxjP3aehmHbCMx0r9/pHK1HOMH/AD5lwSfg6zGXuED729+yIyRkVsOKXcfU0q964hRIxfYtyOpYTgpLw6SQpQ/pPYf4GEDsKYdKivh3UC0P1IlCf2j2qZdLGgQG1OvMvJc9NPKgARt5O9C2oWNU6ngMrdsqmERPhzhbqjgEhJ/SmtzUdO2P/KTmArThuoOoNaA0EtJInvqlxZGNTyrS1ZY1tRaIqU9L0tQIWQeSlPPUfP8AyK1Novtp1KGrBbkKiMxwyw9I9xHUAVLyDnqznP7cUyceKnp70WJnqLrnGwQZyz1O+sylnbTqm16huKja3LlIfw2mU7+GgAcEHgJ34rms9o1DB1HIdkWVEt91wrTIdWQy0ondY87H9dqamBXFejNTbJJtaEKmemfRCiAOr67VJp91Y6kSSLGi4AHX7y+EtJczVdkaus2Y00yt9xKDLcx1nGQEtjPHJHjc81caS0pJ/hgVPV0ImkOykkn1HU5ylsnsnuruc4rvtmnLlcFwXtUPodTDGW4yFdQWvPvuHufkNtqMQkDYUNZnK6YrHQ3w6YE7kaZafaWtgZ1ZDu1ydTaELdkqwX5KglLYGcBODunGNvlVLa7He2Zj6LhY50xDqgtbQd9NtxeeVn4huTzTkArMCjwwoHVXi70DOOdtN/4Ss1TatUTpcFSrYAwykeixBcyln5E9lbDfGOPnXW5pu9CzSFJhhgu7exsvdTj5PxPOk5IG56Qd6ZOBU07BmoPU6ljWBoAHv9/2lFP+z65xbK2plHtUxxweo2hYAaTg8ZwCc8n9u9XhtGpFWdh24sNzVsBCWLY2oIbGPjcOfvYxxxmmBipoFMDROp1WvUADwDBnT8f4lai161i31y9pgRnJTqekp6klKRsMAdQxsB3o/saboIKVXhTRlLPUpDScJbHZI8/rVnWU2ttWfE4x2IADmgRlkNgv/9k="/>
          <p:cNvSpPr>
            <a:spLocks noChangeAspect="1" noChangeArrowheads="1"/>
          </p:cNvSpPr>
          <p:nvPr/>
        </p:nvSpPr>
        <p:spPr bwMode="auto">
          <a:xfrm>
            <a:off x="80963" y="-180975"/>
            <a:ext cx="120015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657"/>
          <a:stretch/>
        </p:blipFill>
        <p:spPr bwMode="auto">
          <a:xfrm>
            <a:off x="381000" y="2209800"/>
            <a:ext cx="2584054" cy="3627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dirty="0" smtClean="0"/>
              <a:t>Everyone Has a Story</a:t>
            </a:r>
            <a:endParaRPr lang="en-US" dirty="0"/>
          </a:p>
        </p:txBody>
      </p:sp>
      <p:sp>
        <p:nvSpPr>
          <p:cNvPr id="3" name="Content Placeholder 2"/>
          <p:cNvSpPr>
            <a:spLocks noGrp="1"/>
          </p:cNvSpPr>
          <p:nvPr>
            <p:ph idx="1"/>
          </p:nvPr>
        </p:nvSpPr>
        <p:spPr>
          <a:xfrm>
            <a:off x="457200" y="2133600"/>
            <a:ext cx="5257800" cy="4132263"/>
          </a:xfrm>
        </p:spPr>
        <p:txBody>
          <a:bodyPr/>
          <a:lstStyle/>
          <a:p>
            <a:r>
              <a:rPr lang="en-US" sz="2400" dirty="0" smtClean="0"/>
              <a:t>See booklet pages 6 and 7.</a:t>
            </a:r>
          </a:p>
          <a:p>
            <a:r>
              <a:rPr lang="en-US" sz="2400" dirty="0" smtClean="0"/>
              <a:t>Do you have a story to share about an experience you have had with getting the flu or a flu shot?</a:t>
            </a:r>
            <a:endParaRPr lang="en-US" sz="24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2209800"/>
            <a:ext cx="2438400" cy="3663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dirty="0" smtClean="0"/>
              <a:t>Let’s Talk</a:t>
            </a:r>
            <a:endParaRPr lang="en-US" dirty="0"/>
          </a:p>
        </p:txBody>
      </p:sp>
      <p:sp>
        <p:nvSpPr>
          <p:cNvPr id="3" name="Content Placeholder 2"/>
          <p:cNvSpPr>
            <a:spLocks noGrp="1"/>
          </p:cNvSpPr>
          <p:nvPr>
            <p:ph idx="1"/>
          </p:nvPr>
        </p:nvSpPr>
        <p:spPr>
          <a:xfrm>
            <a:off x="1143000" y="2286000"/>
            <a:ext cx="7610475" cy="3670300"/>
          </a:xfrm>
        </p:spPr>
        <p:txBody>
          <a:bodyPr/>
          <a:lstStyle/>
          <a:p>
            <a:r>
              <a:rPr lang="en-US" sz="2400" dirty="0" smtClean="0"/>
              <a:t>What does your doctor say about flu vaccines?</a:t>
            </a:r>
          </a:p>
          <a:p>
            <a:r>
              <a:rPr lang="en-US" sz="2400" dirty="0" smtClean="0"/>
              <a:t>What do your family and friends say about flu shots?</a:t>
            </a:r>
          </a:p>
          <a:p>
            <a:r>
              <a:rPr lang="en-US" sz="2400" dirty="0" smtClean="0"/>
              <a:t>What do you say about flu vaccines?</a:t>
            </a:r>
            <a:endParaRPr lang="en-US" sz="2400" dirty="0"/>
          </a:p>
        </p:txBody>
      </p:sp>
      <p:pic>
        <p:nvPicPr>
          <p:cNvPr id="4" name="Picture 3" descr="iStock_000014790906_Confusion.jpg"/>
          <p:cNvPicPr>
            <a:picLocks noChangeAspect="1"/>
          </p:cNvPicPr>
          <p:nvPr/>
        </p:nvPicPr>
        <p:blipFill rotWithShape="1">
          <a:blip r:embed="rId3" cstate="print">
            <a:extLst>
              <a:ext uri="{28A0092B-C50C-407E-A947-70E740481C1C}">
                <a14:useLocalDpi xmlns:a14="http://schemas.microsoft.com/office/drawing/2010/main" val="0"/>
              </a:ext>
            </a:extLst>
          </a:blip>
          <a:srcRect b="22621"/>
          <a:stretch/>
        </p:blipFill>
        <p:spPr>
          <a:xfrm>
            <a:off x="3352800" y="4343400"/>
            <a:ext cx="2797582" cy="2163184"/>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solidFill>
            <a:schemeClr val="accent4"/>
          </a:solidFill>
        </p:spPr>
        <p:txBody>
          <a:bodyPr/>
          <a:lstStyle/>
          <a:p>
            <a:pPr eaLnBrk="1" hangingPunct="1"/>
            <a:r>
              <a:rPr lang="en-US" dirty="0" smtClean="0"/>
              <a:t>Thank you!</a:t>
            </a:r>
          </a:p>
        </p:txBody>
      </p:sp>
      <p:sp>
        <p:nvSpPr>
          <p:cNvPr id="17411" name="Rectangle 3"/>
          <p:cNvSpPr>
            <a:spLocks noGrp="1" noChangeArrowheads="1"/>
          </p:cNvSpPr>
          <p:nvPr>
            <p:ph idx="1"/>
          </p:nvPr>
        </p:nvSpPr>
        <p:spPr>
          <a:xfrm>
            <a:off x="685800" y="2209800"/>
            <a:ext cx="8153400" cy="3886200"/>
          </a:xfrm>
        </p:spPr>
        <p:txBody>
          <a:bodyPr/>
          <a:lstStyle/>
          <a:p>
            <a:pPr eaLnBrk="1" hangingPunct="1"/>
            <a:r>
              <a:rPr lang="en-US" sz="2400" dirty="0" smtClean="0"/>
              <a:t>Thanks to the </a:t>
            </a:r>
            <a:r>
              <a:rPr lang="en-US" sz="2400" dirty="0" smtClean="0"/>
              <a:t>Centers </a:t>
            </a:r>
            <a:r>
              <a:rPr lang="en-US" sz="2400" dirty="0" smtClean="0"/>
              <a:t>for Disease Control </a:t>
            </a:r>
            <a:r>
              <a:rPr lang="en-US" sz="2400" dirty="0" smtClean="0"/>
              <a:t>and Prevention for </a:t>
            </a:r>
            <a:r>
              <a:rPr lang="en-US" sz="2400" dirty="0" smtClean="0"/>
              <a:t>some text and pictures used in the presentation.</a:t>
            </a:r>
          </a:p>
          <a:p>
            <a:r>
              <a:rPr lang="en-US" sz="2400" dirty="0" smtClean="0"/>
              <a:t>Thanks to </a:t>
            </a:r>
            <a:r>
              <a:rPr lang="en-US" sz="2400" dirty="0"/>
              <a:t>Wisconsin Health </a:t>
            </a:r>
            <a:r>
              <a:rPr lang="en-US" sz="2400" dirty="0" smtClean="0"/>
              <a:t>Literacy for creating the materials that the Arkansas Department of Health adapted for us to use in Arkansas.</a:t>
            </a:r>
          </a:p>
          <a:p>
            <a:pPr eaLnBrk="1" hangingPunct="1"/>
            <a:r>
              <a:rPr lang="en-US" sz="2400" dirty="0" smtClean="0"/>
              <a:t>Thanks to Arkansas Immunization Action Coalition’s  Flu Prevention Workgroup for helping to adapt the materials and plan the workshops. </a:t>
            </a:r>
          </a:p>
          <a:p>
            <a:pPr eaLnBrk="1" hangingPunct="1">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dirty="0" smtClean="0"/>
              <a:t>Overview</a:t>
            </a:r>
            <a:endParaRPr lang="en-US" dirty="0"/>
          </a:p>
        </p:txBody>
      </p:sp>
      <p:sp>
        <p:nvSpPr>
          <p:cNvPr id="3" name="Content Placeholder 2"/>
          <p:cNvSpPr>
            <a:spLocks noGrp="1"/>
          </p:cNvSpPr>
          <p:nvPr>
            <p:ph idx="1"/>
          </p:nvPr>
        </p:nvSpPr>
        <p:spPr>
          <a:xfrm>
            <a:off x="1143000" y="2209800"/>
            <a:ext cx="6772275" cy="3670300"/>
          </a:xfrm>
        </p:spPr>
        <p:txBody>
          <a:bodyPr/>
          <a:lstStyle/>
          <a:p>
            <a:r>
              <a:rPr lang="en-US" sz="2400" dirty="0" smtClean="0"/>
              <a:t>What is the flu?</a:t>
            </a:r>
          </a:p>
          <a:p>
            <a:r>
              <a:rPr lang="en-US" sz="2400" dirty="0" smtClean="0"/>
              <a:t>How do you keep your family healthy?</a:t>
            </a:r>
          </a:p>
          <a:p>
            <a:r>
              <a:rPr lang="en-US" sz="2400" dirty="0" smtClean="0"/>
              <a:t>What should you do if you get sick?</a:t>
            </a:r>
          </a:p>
          <a:p>
            <a:r>
              <a:rPr lang="en-US" sz="2400" dirty="0" smtClean="0"/>
              <a:t>Let’s talk about flu vaccines.</a:t>
            </a:r>
          </a:p>
          <a:p>
            <a:r>
              <a:rPr lang="en-US" sz="2400" dirty="0" smtClean="0"/>
              <a:t>Flu Stories</a:t>
            </a:r>
          </a:p>
          <a:p>
            <a:r>
              <a:rPr lang="en-US" sz="2400" dirty="0" smtClean="0"/>
              <a:t>Questions and concerns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dirty="0" smtClean="0"/>
              <a:t>What is the flu?</a:t>
            </a:r>
            <a:endParaRPr lang="en-US" dirty="0"/>
          </a:p>
        </p:txBody>
      </p:sp>
      <p:sp>
        <p:nvSpPr>
          <p:cNvPr id="3" name="Content Placeholder 2"/>
          <p:cNvSpPr>
            <a:spLocks noGrp="1"/>
          </p:cNvSpPr>
          <p:nvPr>
            <p:ph idx="1"/>
          </p:nvPr>
        </p:nvSpPr>
        <p:spPr>
          <a:xfrm>
            <a:off x="1114425" y="2362200"/>
            <a:ext cx="7610475" cy="3670300"/>
          </a:xfrm>
        </p:spPr>
        <p:txBody>
          <a:bodyPr/>
          <a:lstStyle/>
          <a:p>
            <a:r>
              <a:rPr lang="en-US" sz="2400" dirty="0" smtClean="0"/>
              <a:t>Caused by a virus</a:t>
            </a:r>
          </a:p>
          <a:p>
            <a:r>
              <a:rPr lang="en-US" sz="2400" dirty="0" smtClean="0"/>
              <a:t>Also called “influenza”</a:t>
            </a:r>
          </a:p>
          <a:p>
            <a:r>
              <a:rPr lang="en-US" sz="2400" dirty="0" smtClean="0"/>
              <a:t>Comes on quickly</a:t>
            </a:r>
          </a:p>
          <a:p>
            <a:r>
              <a:rPr lang="en-US" sz="2400" dirty="0" smtClean="0"/>
              <a:t>Can last from 2 days to 2 weeks </a:t>
            </a:r>
            <a:br>
              <a:rPr lang="en-US" sz="2400" dirty="0" smtClean="0"/>
            </a:br>
            <a:r>
              <a:rPr lang="en-US" sz="2400" dirty="0" smtClean="0"/>
              <a:t>(usually around 7 days)</a:t>
            </a:r>
            <a:endParaRPr lang="en-US" sz="2400" dirty="0"/>
          </a:p>
        </p:txBody>
      </p:sp>
      <p:pic>
        <p:nvPicPr>
          <p:cNvPr id="5" name="Picture 4" descr="iStock_000006704931_Fev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2362200"/>
            <a:ext cx="2284975" cy="152286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123950"/>
            <a:ext cx="8839200" cy="914400"/>
          </a:xfrm>
          <a:solidFill>
            <a:schemeClr val="accent4"/>
          </a:solidFill>
        </p:spPr>
        <p:txBody>
          <a:bodyPr/>
          <a:lstStyle/>
          <a:p>
            <a:pPr eaLnBrk="1" hangingPunct="1"/>
            <a:r>
              <a:rPr lang="en-US" dirty="0" smtClean="0"/>
              <a:t>How will I know if I have the flu?</a:t>
            </a:r>
          </a:p>
        </p:txBody>
      </p:sp>
      <p:sp>
        <p:nvSpPr>
          <p:cNvPr id="12291" name="Rectangle 3"/>
          <p:cNvSpPr>
            <a:spLocks noGrp="1" noChangeArrowheads="1"/>
          </p:cNvSpPr>
          <p:nvPr>
            <p:ph idx="1"/>
          </p:nvPr>
        </p:nvSpPr>
        <p:spPr>
          <a:xfrm>
            <a:off x="1143000" y="2286000"/>
            <a:ext cx="8153400" cy="4495800"/>
          </a:xfrm>
        </p:spPr>
        <p:txBody>
          <a:bodyPr/>
          <a:lstStyle/>
          <a:p>
            <a:pPr eaLnBrk="1" hangingPunct="1">
              <a:lnSpc>
                <a:spcPct val="80000"/>
              </a:lnSpc>
              <a:buFont typeface="Wingdings" pitchFamily="2" charset="2"/>
              <a:buNone/>
            </a:pPr>
            <a:r>
              <a:rPr lang="en-US" sz="2400" b="1" dirty="0" smtClean="0"/>
              <a:t>You may feel:</a:t>
            </a:r>
          </a:p>
          <a:p>
            <a:pPr eaLnBrk="1" hangingPunct="1">
              <a:lnSpc>
                <a:spcPct val="80000"/>
              </a:lnSpc>
            </a:pPr>
            <a:r>
              <a:rPr lang="en-US" sz="2400" dirty="0" smtClean="0"/>
              <a:t>Fever </a:t>
            </a:r>
          </a:p>
          <a:p>
            <a:pPr eaLnBrk="1" hangingPunct="1">
              <a:lnSpc>
                <a:spcPct val="80000"/>
              </a:lnSpc>
            </a:pPr>
            <a:r>
              <a:rPr lang="en-US" sz="2400" dirty="0" smtClean="0"/>
              <a:t>Chills</a:t>
            </a:r>
          </a:p>
          <a:p>
            <a:pPr eaLnBrk="1" hangingPunct="1">
              <a:lnSpc>
                <a:spcPct val="80000"/>
              </a:lnSpc>
            </a:pPr>
            <a:r>
              <a:rPr lang="en-US" sz="2400" dirty="0" smtClean="0"/>
              <a:t>Body aches</a:t>
            </a:r>
          </a:p>
          <a:p>
            <a:pPr eaLnBrk="1" hangingPunct="1">
              <a:lnSpc>
                <a:spcPct val="80000"/>
              </a:lnSpc>
            </a:pPr>
            <a:r>
              <a:rPr lang="en-US" sz="2400" dirty="0" smtClean="0"/>
              <a:t>Cough </a:t>
            </a:r>
          </a:p>
          <a:p>
            <a:pPr eaLnBrk="1" hangingPunct="1">
              <a:lnSpc>
                <a:spcPct val="80000"/>
              </a:lnSpc>
            </a:pPr>
            <a:r>
              <a:rPr lang="en-US" sz="2400" dirty="0" smtClean="0"/>
              <a:t>Sleepy/Fatigue                  </a:t>
            </a:r>
          </a:p>
        </p:txBody>
      </p:sp>
      <p:pic>
        <p:nvPicPr>
          <p:cNvPr id="2" name="Picture 1" descr="iStock_000013732567_Flu_VerySic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590800"/>
            <a:ext cx="1894273" cy="2838063"/>
          </a:xfrm>
          <a:prstGeom prst="rect">
            <a:avLst/>
          </a:prstGeom>
        </p:spPr>
      </p:pic>
      <p:pic>
        <p:nvPicPr>
          <p:cNvPr id="3" name="Picture 2" descr="iStock_000016676060_Cold.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200" y="2590800"/>
            <a:ext cx="1891861" cy="2834448"/>
          </a:xfrm>
          <a:prstGeom prst="rect">
            <a:avLst/>
          </a:prstGeom>
        </p:spPr>
      </p:pic>
      <p:sp>
        <p:nvSpPr>
          <p:cNvPr id="4" name="TextBox 3"/>
          <p:cNvSpPr txBox="1"/>
          <p:nvPr/>
        </p:nvSpPr>
        <p:spPr>
          <a:xfrm>
            <a:off x="4531242" y="1981200"/>
            <a:ext cx="1752600" cy="769441"/>
          </a:xfrm>
          <a:prstGeom prst="rect">
            <a:avLst/>
          </a:prstGeom>
          <a:noFill/>
        </p:spPr>
        <p:txBody>
          <a:bodyPr wrap="square" rtlCol="0">
            <a:spAutoFit/>
          </a:bodyPr>
          <a:lstStyle/>
          <a:p>
            <a:r>
              <a:rPr lang="en-US" sz="4400" b="1" dirty="0" smtClean="0">
                <a:solidFill>
                  <a:schemeClr val="tx1">
                    <a:lumMod val="50000"/>
                    <a:lumOff val="50000"/>
                  </a:schemeClr>
                </a:solidFill>
              </a:rPr>
              <a:t>Flu</a:t>
            </a:r>
            <a:endParaRPr lang="en-US" sz="4400" b="1" dirty="0">
              <a:solidFill>
                <a:schemeClr val="tx1">
                  <a:lumMod val="50000"/>
                  <a:lumOff val="50000"/>
                </a:schemeClr>
              </a:solidFill>
            </a:endParaRPr>
          </a:p>
        </p:txBody>
      </p:sp>
      <p:sp>
        <p:nvSpPr>
          <p:cNvPr id="8" name="TextBox 7"/>
          <p:cNvSpPr txBox="1"/>
          <p:nvPr/>
        </p:nvSpPr>
        <p:spPr>
          <a:xfrm>
            <a:off x="6477000" y="1981199"/>
            <a:ext cx="1752600" cy="769441"/>
          </a:xfrm>
          <a:prstGeom prst="rect">
            <a:avLst/>
          </a:prstGeom>
          <a:noFill/>
        </p:spPr>
        <p:txBody>
          <a:bodyPr wrap="square" rtlCol="0">
            <a:spAutoFit/>
          </a:bodyPr>
          <a:lstStyle/>
          <a:p>
            <a:r>
              <a:rPr lang="en-US" sz="4400" b="1" dirty="0" smtClean="0">
                <a:solidFill>
                  <a:srgbClr val="7F7F7F"/>
                </a:solidFill>
              </a:rPr>
              <a:t>Cold</a:t>
            </a:r>
            <a:endParaRPr lang="en-US" sz="4400" b="1" dirty="0">
              <a:solidFill>
                <a:srgbClr val="7F7F7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dirty="0" smtClean="0"/>
              <a:t>How will I know if I have the flu?</a:t>
            </a:r>
            <a:endParaRPr lang="en-US" dirty="0"/>
          </a:p>
        </p:txBody>
      </p:sp>
      <p:sp>
        <p:nvSpPr>
          <p:cNvPr id="3" name="Content Placeholder 2"/>
          <p:cNvSpPr>
            <a:spLocks noGrp="1"/>
          </p:cNvSpPr>
          <p:nvPr>
            <p:ph idx="1"/>
          </p:nvPr>
        </p:nvSpPr>
        <p:spPr>
          <a:xfrm>
            <a:off x="1066800" y="2743200"/>
            <a:ext cx="3352800" cy="3670300"/>
          </a:xfrm>
        </p:spPr>
        <p:txBody>
          <a:bodyPr/>
          <a:lstStyle/>
          <a:p>
            <a:pPr eaLnBrk="1" hangingPunct="1">
              <a:lnSpc>
                <a:spcPct val="80000"/>
              </a:lnSpc>
            </a:pPr>
            <a:r>
              <a:rPr lang="en-US" sz="2400" dirty="0" smtClean="0"/>
              <a:t>Headache </a:t>
            </a:r>
          </a:p>
          <a:p>
            <a:pPr eaLnBrk="1" hangingPunct="1">
              <a:lnSpc>
                <a:spcPct val="80000"/>
              </a:lnSpc>
            </a:pPr>
            <a:r>
              <a:rPr lang="en-US" sz="2400" dirty="0" smtClean="0"/>
              <a:t>Sore throat </a:t>
            </a:r>
          </a:p>
          <a:p>
            <a:pPr eaLnBrk="1" hangingPunct="1">
              <a:lnSpc>
                <a:spcPct val="80000"/>
              </a:lnSpc>
            </a:pPr>
            <a:r>
              <a:rPr lang="en-US" sz="2400" dirty="0" smtClean="0"/>
              <a:t>Runny or stuffy nose </a:t>
            </a:r>
          </a:p>
          <a:p>
            <a:pPr eaLnBrk="1" hangingPunct="1">
              <a:lnSpc>
                <a:spcPct val="80000"/>
              </a:lnSpc>
            </a:pPr>
            <a:r>
              <a:rPr lang="en-US" sz="2400" dirty="0" smtClean="0"/>
              <a:t>Sneezing</a:t>
            </a:r>
          </a:p>
          <a:p>
            <a:endParaRPr lang="en-US" dirty="0"/>
          </a:p>
        </p:txBody>
      </p:sp>
      <p:sp>
        <p:nvSpPr>
          <p:cNvPr id="4" name="TextBox 3"/>
          <p:cNvSpPr txBox="1"/>
          <p:nvPr/>
        </p:nvSpPr>
        <p:spPr>
          <a:xfrm>
            <a:off x="4800600" y="2209800"/>
            <a:ext cx="3733800" cy="369332"/>
          </a:xfrm>
          <a:prstGeom prst="rect">
            <a:avLst/>
          </a:prstGeom>
          <a:noFill/>
        </p:spPr>
        <p:txBody>
          <a:bodyPr wrap="square" rtlCol="0">
            <a:spAutoFit/>
          </a:bodyPr>
          <a:lstStyle/>
          <a:p>
            <a:endParaRPr lang="en-US" dirty="0"/>
          </a:p>
        </p:txBody>
      </p:sp>
      <p:sp>
        <p:nvSpPr>
          <p:cNvPr id="5" name="Content Placeholder 2"/>
          <p:cNvSpPr txBox="1">
            <a:spLocks/>
          </p:cNvSpPr>
          <p:nvPr/>
        </p:nvSpPr>
        <p:spPr bwMode="auto">
          <a:xfrm>
            <a:off x="5105400" y="2743200"/>
            <a:ext cx="3352800" cy="3670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ts val="2000"/>
              </a:spcBef>
              <a:spcAft>
                <a:spcPct val="0"/>
              </a:spcAft>
              <a:buClr>
                <a:schemeClr val="accent1"/>
              </a:buClr>
              <a:buSzTx/>
              <a:buFont typeface="Wingdings 2" pitchFamily="18" charset="2"/>
              <a:buNone/>
              <a:tabLst/>
              <a:defRPr/>
            </a:pPr>
            <a:r>
              <a:rPr kumimoji="0" lang="en-US" sz="2400" b="1" i="0" u="none" strike="noStrike" kern="1200" cap="none" spc="0" normalizeH="0" baseline="0" noProof="0" dirty="0" smtClean="0">
                <a:ln>
                  <a:noFill/>
                </a:ln>
                <a:solidFill>
                  <a:srgbClr val="595959"/>
                </a:solidFill>
                <a:effectLst/>
                <a:uLnTx/>
                <a:uFillTx/>
                <a:latin typeface="+mn-lt"/>
                <a:ea typeface="ＭＳ Ｐゴシック" charset="-128"/>
                <a:cs typeface="ＭＳ Ｐゴシック" charset="-128"/>
              </a:rPr>
              <a:t>Kids may have:</a:t>
            </a:r>
          </a:p>
          <a:p>
            <a:pPr marL="342900" marR="0" lvl="0" indent="-342900" algn="l" defTabSz="914400" rtl="0" eaLnBrk="1" fontAlgn="base" latinLnBrk="0" hangingPunct="1">
              <a:lnSpc>
                <a:spcPct val="80000"/>
              </a:lnSpc>
              <a:spcBef>
                <a:spcPts val="2000"/>
              </a:spcBef>
              <a:spcAft>
                <a:spcPct val="0"/>
              </a:spcAft>
              <a:buClr>
                <a:schemeClr val="accent4">
                  <a:lumMod val="40000"/>
                  <a:lumOff val="60000"/>
                </a:schemeClr>
              </a:buClr>
              <a:buSzTx/>
              <a:buFont typeface="Wingdings 2" pitchFamily="18" charset="2"/>
              <a:buChar char=""/>
              <a:tabLst/>
              <a:defRPr/>
            </a:pPr>
            <a:r>
              <a:rPr kumimoji="0" lang="en-US" sz="2400" b="0" i="0" u="none" strike="noStrike" kern="1200" cap="none" spc="0" normalizeH="0" baseline="0" noProof="0" dirty="0" smtClean="0">
                <a:ln>
                  <a:noFill/>
                </a:ln>
                <a:solidFill>
                  <a:srgbClr val="595959"/>
                </a:solidFill>
                <a:effectLst/>
                <a:uLnTx/>
                <a:uFillTx/>
                <a:latin typeface="+mn-lt"/>
                <a:ea typeface="ＭＳ Ｐゴシック" charset="-128"/>
                <a:cs typeface="ＭＳ Ｐゴシック" charset="-128"/>
              </a:rPr>
              <a:t>Vomiting </a:t>
            </a:r>
          </a:p>
          <a:p>
            <a:pPr marL="342900" marR="0" lvl="0" indent="-342900" algn="l" defTabSz="914400" rtl="0" eaLnBrk="1" fontAlgn="base" latinLnBrk="0" hangingPunct="1">
              <a:lnSpc>
                <a:spcPct val="80000"/>
              </a:lnSpc>
              <a:spcBef>
                <a:spcPts val="2000"/>
              </a:spcBef>
              <a:spcAft>
                <a:spcPct val="0"/>
              </a:spcAft>
              <a:buClr>
                <a:schemeClr val="accent4">
                  <a:lumMod val="40000"/>
                  <a:lumOff val="60000"/>
                </a:schemeClr>
              </a:buClr>
              <a:buSzTx/>
              <a:buFont typeface="Wingdings 2" pitchFamily="18" charset="2"/>
              <a:buChar char=""/>
              <a:tabLst/>
              <a:defRPr/>
            </a:pPr>
            <a:r>
              <a:rPr kumimoji="0" lang="en-US" sz="2400" b="0" i="0" u="none" strike="noStrike" kern="1200" cap="none" spc="0" normalizeH="0" baseline="0" noProof="0" dirty="0" smtClean="0">
                <a:ln>
                  <a:noFill/>
                </a:ln>
                <a:solidFill>
                  <a:srgbClr val="595959"/>
                </a:solidFill>
                <a:effectLst/>
                <a:uLnTx/>
                <a:uFillTx/>
                <a:latin typeface="+mn-lt"/>
                <a:ea typeface="ＭＳ Ｐゴシック" charset="-128"/>
                <a:cs typeface="ＭＳ Ｐゴシック" charset="-128"/>
              </a:rPr>
              <a:t>Diarrhea</a:t>
            </a:r>
          </a:p>
          <a:p>
            <a:pPr marL="342900" marR="0" lvl="0" indent="-342900" algn="l" defTabSz="914400" rtl="0" eaLnBrk="1" fontAlgn="base" latinLnBrk="0" hangingPunct="1">
              <a:lnSpc>
                <a:spcPct val="80000"/>
              </a:lnSpc>
              <a:spcBef>
                <a:spcPts val="2000"/>
              </a:spcBef>
              <a:spcAft>
                <a:spcPct val="0"/>
              </a:spcAft>
              <a:buClr>
                <a:schemeClr val="accent4">
                  <a:lumMod val="40000"/>
                  <a:lumOff val="60000"/>
                </a:schemeClr>
              </a:buClr>
              <a:buSzTx/>
              <a:buFont typeface="Wingdings 2" pitchFamily="18" charset="2"/>
              <a:buChar char=""/>
              <a:tabLst/>
              <a:defRPr/>
            </a:pPr>
            <a:r>
              <a:rPr kumimoji="0" lang="en-US" sz="2400" b="0" i="0" u="none" strike="noStrike" kern="1200" cap="none" spc="0" normalizeH="0" baseline="0" noProof="0" dirty="0" smtClean="0">
                <a:ln>
                  <a:noFill/>
                </a:ln>
                <a:solidFill>
                  <a:srgbClr val="595959"/>
                </a:solidFill>
                <a:effectLst/>
                <a:uLnTx/>
                <a:uFillTx/>
                <a:latin typeface="+mn-lt"/>
                <a:ea typeface="ＭＳ Ｐゴシック" charset="-128"/>
                <a:cs typeface="ＭＳ Ｐゴシック" charset="-128"/>
              </a:rPr>
              <a:t>Belly Ache</a:t>
            </a:r>
          </a:p>
          <a:p>
            <a:pPr marL="342900" marR="0" lvl="0" indent="-342900" algn="l" defTabSz="914400" rtl="0" eaLnBrk="1" fontAlgn="base" latinLnBrk="0" hangingPunct="1">
              <a:lnSpc>
                <a:spcPct val="100000"/>
              </a:lnSpc>
              <a:spcBef>
                <a:spcPts val="2000"/>
              </a:spcBef>
              <a:spcAft>
                <a:spcPct val="0"/>
              </a:spcAft>
              <a:buClr>
                <a:schemeClr val="accent1"/>
              </a:buClr>
              <a:buSzTx/>
              <a:buFont typeface="Wingdings 2" pitchFamily="18" charset="2"/>
              <a:buChar char=""/>
              <a:tabLst/>
              <a:defRPr/>
            </a:pPr>
            <a:endParaRPr kumimoji="0" lang="en-US" sz="2000" b="0" i="0" u="none" strike="noStrike" kern="1200" cap="none" spc="0" normalizeH="0" baseline="0" noProof="0" dirty="0">
              <a:ln>
                <a:noFill/>
              </a:ln>
              <a:solidFill>
                <a:srgbClr val="595959"/>
              </a:solidFill>
              <a:effectLst/>
              <a:uLnTx/>
              <a:uFillTx/>
              <a:latin typeface="+mn-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solidFill>
            <a:schemeClr val="accent4"/>
          </a:solidFill>
        </p:spPr>
        <p:txBody>
          <a:bodyPr/>
          <a:lstStyle/>
          <a:p>
            <a:pPr eaLnBrk="1" hangingPunct="1"/>
            <a:r>
              <a:rPr lang="en-US" dirty="0" smtClean="0"/>
              <a:t>How can my family stay healthy?</a:t>
            </a:r>
          </a:p>
        </p:txBody>
      </p:sp>
      <p:sp>
        <p:nvSpPr>
          <p:cNvPr id="6147" name="Rectangle 3"/>
          <p:cNvSpPr>
            <a:spLocks noGrp="1" noChangeArrowheads="1"/>
          </p:cNvSpPr>
          <p:nvPr>
            <p:ph idx="1"/>
          </p:nvPr>
        </p:nvSpPr>
        <p:spPr/>
        <p:txBody>
          <a:bodyPr/>
          <a:lstStyle/>
          <a:p>
            <a:pPr eaLnBrk="1" hangingPunct="1"/>
            <a:r>
              <a:rPr lang="en-US" sz="2400" dirty="0" smtClean="0"/>
              <a:t>Wash your hands often with soap and water. </a:t>
            </a:r>
          </a:p>
          <a:p>
            <a:pPr eaLnBrk="1" hangingPunct="1"/>
            <a:r>
              <a:rPr lang="en-US" sz="2400" dirty="0" smtClean="0"/>
              <a:t>If soap and water are not available, use an alcohol-based hand rub.</a:t>
            </a:r>
          </a:p>
          <a:p>
            <a:pPr eaLnBrk="1" hangingPunct="1"/>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pic>
        <p:nvPicPr>
          <p:cNvPr id="5" name="Picture 2"/>
          <p:cNvPicPr>
            <a:picLocks noChangeAspect="1" noChangeArrowheads="1"/>
          </p:cNvPicPr>
          <p:nvPr/>
        </p:nvPicPr>
        <p:blipFill>
          <a:blip r:embed="rId3" cstate="print"/>
          <a:srcRect/>
          <a:stretch>
            <a:fillRect/>
          </a:stretch>
        </p:blipFill>
        <p:spPr bwMode="auto">
          <a:xfrm>
            <a:off x="1219200" y="4267200"/>
            <a:ext cx="2190750"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solidFill>
            <a:schemeClr val="accent4"/>
          </a:solidFill>
        </p:spPr>
        <p:txBody>
          <a:bodyPr/>
          <a:lstStyle/>
          <a:p>
            <a:pPr eaLnBrk="1" hangingPunct="1"/>
            <a:r>
              <a:rPr lang="en-US" dirty="0" smtClean="0"/>
              <a:t>How to wash effectively</a:t>
            </a:r>
          </a:p>
        </p:txBody>
      </p:sp>
      <p:sp>
        <p:nvSpPr>
          <p:cNvPr id="7171" name="Rectangle 3"/>
          <p:cNvSpPr>
            <a:spLocks noGrp="1" noChangeArrowheads="1"/>
          </p:cNvSpPr>
          <p:nvPr>
            <p:ph idx="1"/>
          </p:nvPr>
        </p:nvSpPr>
        <p:spPr>
          <a:xfrm>
            <a:off x="1066800" y="2209800"/>
            <a:ext cx="7848600" cy="4459287"/>
          </a:xfrm>
        </p:spPr>
        <p:txBody>
          <a:bodyPr/>
          <a:lstStyle/>
          <a:p>
            <a:pPr eaLnBrk="1" hangingPunct="1">
              <a:lnSpc>
                <a:spcPct val="80000"/>
              </a:lnSpc>
              <a:buNone/>
            </a:pPr>
            <a:r>
              <a:rPr lang="en-US" sz="2800" b="1" dirty="0" smtClean="0"/>
              <a:t>When washing hands with soap and water:</a:t>
            </a:r>
          </a:p>
          <a:p>
            <a:pPr eaLnBrk="1" hangingPunct="1">
              <a:lnSpc>
                <a:spcPct val="80000"/>
              </a:lnSpc>
            </a:pPr>
            <a:r>
              <a:rPr lang="en-US" sz="2400" dirty="0" smtClean="0"/>
              <a:t>Wet your hands with clean running water and apply soap. Use warm water if possible. </a:t>
            </a:r>
          </a:p>
          <a:p>
            <a:pPr eaLnBrk="1" hangingPunct="1">
              <a:lnSpc>
                <a:spcPct val="80000"/>
              </a:lnSpc>
            </a:pPr>
            <a:r>
              <a:rPr lang="en-US" sz="2400" dirty="0" smtClean="0"/>
              <a:t>Rub both hands together to make a lather. </a:t>
            </a:r>
          </a:p>
          <a:p>
            <a:pPr eaLnBrk="1" hangingPunct="1">
              <a:lnSpc>
                <a:spcPct val="80000"/>
              </a:lnSpc>
            </a:pPr>
            <a:r>
              <a:rPr lang="en-US" sz="2400" dirty="0" smtClean="0"/>
              <a:t>Continue rubbing hands for 15-20 seconds. Need a timer? Imagine singing "Happy Birthday" twice through to a friend. </a:t>
            </a:r>
          </a:p>
          <a:p>
            <a:pPr eaLnBrk="1" hangingPunct="1">
              <a:lnSpc>
                <a:spcPct val="80000"/>
              </a:lnSpc>
            </a:pPr>
            <a:r>
              <a:rPr lang="en-US" sz="2400" dirty="0" smtClean="0"/>
              <a:t>Rinse hands well under running water.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dirty="0" smtClean="0"/>
              <a:t>And…</a:t>
            </a:r>
            <a:endParaRPr lang="en-US" dirty="0"/>
          </a:p>
        </p:txBody>
      </p:sp>
      <p:sp>
        <p:nvSpPr>
          <p:cNvPr id="3" name="Content Placeholder 2"/>
          <p:cNvSpPr>
            <a:spLocks noGrp="1"/>
          </p:cNvSpPr>
          <p:nvPr>
            <p:ph idx="1"/>
          </p:nvPr>
        </p:nvSpPr>
        <p:spPr>
          <a:xfrm>
            <a:off x="2819400" y="2595563"/>
            <a:ext cx="5905500" cy="3670300"/>
          </a:xfrm>
        </p:spPr>
        <p:txBody>
          <a:bodyPr/>
          <a:lstStyle/>
          <a:p>
            <a:pPr>
              <a:lnSpc>
                <a:spcPct val="80000"/>
              </a:lnSpc>
            </a:pPr>
            <a:r>
              <a:rPr lang="en-US" sz="2400" dirty="0" smtClean="0"/>
              <a:t>Dry your hands using a paper towel or air dryer. If possible, use your paper towel to turn off the faucet. </a:t>
            </a:r>
          </a:p>
          <a:p>
            <a:pPr>
              <a:lnSpc>
                <a:spcPct val="80000"/>
              </a:lnSpc>
            </a:pPr>
            <a:r>
              <a:rPr lang="en-US" sz="2400" dirty="0" smtClean="0"/>
              <a:t>Always use soap and water if your hands are visibly dirty. </a:t>
            </a:r>
          </a:p>
          <a:p>
            <a:pPr>
              <a:buNone/>
            </a:pP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762000" y="2667000"/>
            <a:ext cx="1860233" cy="2868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eme4">
  <a:themeElements>
    <a:clrScheme name="Custom 3">
      <a:dk1>
        <a:sysClr val="windowText" lastClr="000000"/>
      </a:dk1>
      <a:lt1>
        <a:sysClr val="window" lastClr="FFFFFF"/>
      </a:lt1>
      <a:dk2>
        <a:srgbClr val="333333"/>
      </a:dk2>
      <a:lt2>
        <a:srgbClr val="BBC0AC"/>
      </a:lt2>
      <a:accent1>
        <a:srgbClr val="FDAD56"/>
      </a:accent1>
      <a:accent2>
        <a:srgbClr val="A2B170"/>
      </a:accent2>
      <a:accent3>
        <a:srgbClr val="E4C402"/>
      </a:accent3>
      <a:accent4>
        <a:srgbClr val="009CDE"/>
      </a:accent4>
      <a:accent5>
        <a:srgbClr val="009CDE"/>
      </a:accent5>
      <a:accent6>
        <a:srgbClr val="A2B170"/>
      </a:accent6>
      <a:hlink>
        <a:srgbClr val="703B00"/>
      </a:hlink>
      <a:folHlink>
        <a:srgbClr val="703B00"/>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Perspective">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Theme4</Template>
  <TotalTime>1616</TotalTime>
  <Words>5050</Words>
  <Application>Microsoft Office PowerPoint</Application>
  <PresentationFormat>On-screen Show (4:3)</PresentationFormat>
  <Paragraphs>342</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Theme4</vt:lpstr>
      <vt:lpstr>Let’s Talk About The Flu</vt:lpstr>
      <vt:lpstr>Introductions</vt:lpstr>
      <vt:lpstr>Overview</vt:lpstr>
      <vt:lpstr>What is the flu?</vt:lpstr>
      <vt:lpstr>How will I know if I have the flu?</vt:lpstr>
      <vt:lpstr>How will I know if I have the flu?</vt:lpstr>
      <vt:lpstr>How can my family stay healthy?</vt:lpstr>
      <vt:lpstr>How to wash effectively</vt:lpstr>
      <vt:lpstr>And…</vt:lpstr>
      <vt:lpstr>How to use hand sanitizers</vt:lpstr>
      <vt:lpstr>What else can we do?</vt:lpstr>
      <vt:lpstr>Or…</vt:lpstr>
      <vt:lpstr>And…</vt:lpstr>
      <vt:lpstr>What should I do if I get sick?</vt:lpstr>
      <vt:lpstr>Don’t spread the flu – stay home</vt:lpstr>
      <vt:lpstr>And…</vt:lpstr>
      <vt:lpstr>Use the items in your flu kit</vt:lpstr>
      <vt:lpstr>And…</vt:lpstr>
      <vt:lpstr>Let’s Talk About Flu Vaccines</vt:lpstr>
      <vt:lpstr>Who Should Get a Flu Vaccine?</vt:lpstr>
      <vt:lpstr>Who Should NOT Get a Flu Vaccine?</vt:lpstr>
      <vt:lpstr>Did You Know?</vt:lpstr>
      <vt:lpstr>Let’s Review</vt:lpstr>
      <vt:lpstr>Where can I get a flu vaccine?</vt:lpstr>
      <vt:lpstr>Everyone Has a Story</vt:lpstr>
      <vt:lpstr>Let’s Talk</vt:lpstr>
      <vt:lpstr>Thank you!</vt:lpstr>
    </vt:vector>
  </TitlesOfParts>
  <Company>Lakeshore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Shoo the Flu Learning about H1N1</dc:title>
  <dc:creator>Marsha Connet</dc:creator>
  <cp:lastModifiedBy>Jennifer Dillaha, MD</cp:lastModifiedBy>
  <cp:revision>140</cp:revision>
  <dcterms:created xsi:type="dcterms:W3CDTF">2010-06-30T17:01:28Z</dcterms:created>
  <dcterms:modified xsi:type="dcterms:W3CDTF">2015-09-10T22:57:42Z</dcterms:modified>
</cp:coreProperties>
</file>