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0"/>
  </p:notesMasterIdLst>
  <p:sldIdLst>
    <p:sldId id="256" r:id="rId2"/>
    <p:sldId id="258" r:id="rId3"/>
    <p:sldId id="264" r:id="rId4"/>
    <p:sldId id="266" r:id="rId5"/>
    <p:sldId id="276" r:id="rId6"/>
    <p:sldId id="261" r:id="rId7"/>
    <p:sldId id="262" r:id="rId8"/>
    <p:sldId id="257" r:id="rId9"/>
    <p:sldId id="267" r:id="rId10"/>
    <p:sldId id="259" r:id="rId11"/>
    <p:sldId id="273" r:id="rId12"/>
    <p:sldId id="277" r:id="rId13"/>
    <p:sldId id="263" r:id="rId14"/>
    <p:sldId id="274" r:id="rId15"/>
    <p:sldId id="278" r:id="rId16"/>
    <p:sldId id="275" r:id="rId17"/>
    <p:sldId id="27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ylor, Emily" initials="TE" lastIdx="16" clrIdx="0">
    <p:extLst>
      <p:ext uri="{19B8F6BF-5375-455C-9EA6-DF929625EA0E}">
        <p15:presenceInfo xmlns:p15="http://schemas.microsoft.com/office/powerpoint/2012/main" userId="S-1-5-21-45967694-370826977-176895030-3295005" providerId="AD"/>
      </p:ext>
    </p:extLst>
  </p:cmAuthor>
  <p:cmAuthor id="2" name="Leath, Katherine J" initials="LKJ" lastIdx="14" clrIdx="1">
    <p:extLst>
      <p:ext uri="{19B8F6BF-5375-455C-9EA6-DF929625EA0E}">
        <p15:presenceInfo xmlns:p15="http://schemas.microsoft.com/office/powerpoint/2012/main" userId="S-1-5-21-45967694-370826977-176895030-131546" providerId="AD"/>
      </p:ext>
    </p:extLst>
  </p:cmAuthor>
  <p:cmAuthor id="3" name="Caballero, Bliss Alison" initials="CBA" lastIdx="43" clrIdx="2">
    <p:extLst>
      <p:ext uri="{19B8F6BF-5375-455C-9EA6-DF929625EA0E}">
        <p15:presenceInfo xmlns:p15="http://schemas.microsoft.com/office/powerpoint/2012/main" userId="S-1-5-21-45967694-370826977-176895030-355939" providerId="AD"/>
      </p:ext>
    </p:extLst>
  </p:cmAuthor>
  <p:cmAuthor id="4" name="LOPEZ-LOVE, LAYZA" initials="LL" lastIdx="3" clrIdx="3">
    <p:extLst>
      <p:ext uri="{19B8F6BF-5375-455C-9EA6-DF929625EA0E}">
        <p15:presenceInfo xmlns:p15="http://schemas.microsoft.com/office/powerpoint/2012/main" userId="LOPEZ-LOVE, LAYZA" providerId="None"/>
      </p:ext>
    </p:extLst>
  </p:cmAuthor>
  <p:cmAuthor id="5" name="Leath, Katherine J" initials="LKJ [2]" lastIdx="3" clrIdx="4">
    <p:extLst>
      <p:ext uri="{19B8F6BF-5375-455C-9EA6-DF929625EA0E}">
        <p15:presenceInfo xmlns:p15="http://schemas.microsoft.com/office/powerpoint/2012/main" userId="S::LeathKatherineJ@uams.edu::336d8a72-f1f3-4f1a-9fca-9da9df139cca" providerId="AD"/>
      </p:ext>
    </p:extLst>
  </p:cmAuthor>
  <p:cmAuthor id="6" name="Riklon, Lynda Allen" initials="RLA" lastIdx="20" clrIdx="5">
    <p:extLst>
      <p:ext uri="{19B8F6BF-5375-455C-9EA6-DF929625EA0E}">
        <p15:presenceInfo xmlns:p15="http://schemas.microsoft.com/office/powerpoint/2012/main" userId="S-1-5-21-45967694-370826977-176895030-3526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8349" autoAdjust="0"/>
  </p:normalViewPr>
  <p:slideViewPr>
    <p:cSldViewPr snapToGrid="0">
      <p:cViewPr varScale="1">
        <p:scale>
          <a:sx n="59" d="100"/>
          <a:sy n="59" d="100"/>
        </p:scale>
        <p:origin x="155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62A8A-69D3-4CE9-A370-1153B14A90E5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57393-276B-4296-BE1F-9A397D9E31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0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68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4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15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42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7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2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04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(pages 3-5 in booklet)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2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7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97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0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393-276B-4296-BE1F-9A397D9E31D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5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3808F77-DD2D-42AF-A779-057824B3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02449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4D35FA-70CB-40D1-AEE5-31D1B88A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89691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91D9D22-3ACD-4D9B-A2F9-ADB37168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66523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807D9-6372-406E-899C-10A90A52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423979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7950CFE-F3A7-4249-879D-52B93A4C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10/7/2021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7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E1081-47A8-493D-AF7A-BBD274E9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75262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ED7D2-3A72-4148-B2E6-A6F4B918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00552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27BDCA-9380-4135-8BCE-12972ED7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320DEE-EA27-404B-AAC2-70D88219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88651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DDD6F-35C5-41AC-927E-BEBAF393D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9206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DF2A075-4E0A-4B1F-AA4E-DD5E76C8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06341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EF525B-6340-463B-86F3-0EB0EDE68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69454"/>
            <a:ext cx="4050792" cy="2423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8E48A01-487A-4AF4-85F5-D051E173E3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626"/>
            <a:ext cx="4050792" cy="2423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8E84D0D-DAF5-4AD5-88DA-C0D1C0553C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1249" y="2472954"/>
            <a:ext cx="4050792" cy="2423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9E8948A-5FCE-46AA-8F0B-BEBF4E9201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0792" y="15874"/>
            <a:ext cx="4050792" cy="2423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F1AF773-78E7-489C-83AF-FD604D4169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1407" y="15874"/>
            <a:ext cx="4050792" cy="2422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83CEC25-5EED-4968-ADE0-84148070AC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1407" y="2472954"/>
            <a:ext cx="4050792" cy="24225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Source: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3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F76D6F6-516C-4B33-A5C7-CF7D242D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40" y="5017863"/>
            <a:ext cx="9305504" cy="733068"/>
          </a:xfrm>
        </p:spPr>
        <p:txBody>
          <a:bodyPr/>
          <a:lstStyle/>
          <a:p>
            <a:r>
              <a:rPr lang="en-US" sz="4700" b="1" dirty="0"/>
              <a:t>Workshop in Wã in COVID-19: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8B4954-047E-4F56-8D55-768D462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040" y="5879295"/>
            <a:ext cx="7563813" cy="654415"/>
          </a:xfrm>
        </p:spPr>
        <p:txBody>
          <a:bodyPr>
            <a:normAutofit fontScale="62500" lnSpcReduction="20000"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Katak kin Melele ko Remool Ñan Am Kōjpārok Eok im Bōbrae Ro Jet</a:t>
            </a:r>
          </a:p>
        </p:txBody>
      </p:sp>
      <p:pic>
        <p:nvPicPr>
          <p:cNvPr id="17" name="Picture Placeholder 34">
            <a:extLst>
              <a:ext uri="{FF2B5EF4-FFF2-40B4-BE49-F238E27FC236}">
                <a16:creationId xmlns:a16="http://schemas.microsoft.com/office/drawing/2014/main" id="{1F2AE1AC-E017-4C88-905F-F55E74C532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123" b="5123"/>
          <a:stretch>
            <a:fillRect/>
          </a:stretch>
        </p:blipFill>
        <p:spPr>
          <a:xfrm>
            <a:off x="0" y="15875"/>
            <a:ext cx="4051300" cy="2424113"/>
          </a:xfrm>
        </p:spPr>
      </p:pic>
      <p:pic>
        <p:nvPicPr>
          <p:cNvPr id="18" name="Picture Placeholder 22">
            <a:extLst>
              <a:ext uri="{FF2B5EF4-FFF2-40B4-BE49-F238E27FC236}">
                <a16:creationId xmlns:a16="http://schemas.microsoft.com/office/drawing/2014/main" id="{AE0C680E-D71B-44FA-B74F-8483AFB473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5135" b="5135"/>
          <a:stretch>
            <a:fillRect/>
          </a:stretch>
        </p:blipFill>
        <p:spPr>
          <a:xfrm>
            <a:off x="4051300" y="15875"/>
            <a:ext cx="4049713" cy="2422525"/>
          </a:xfrm>
        </p:spPr>
      </p:pic>
      <p:pic>
        <p:nvPicPr>
          <p:cNvPr id="19" name="Picture Placeholder 3">
            <a:extLst>
              <a:ext uri="{FF2B5EF4-FFF2-40B4-BE49-F238E27FC236}">
                <a16:creationId xmlns:a16="http://schemas.microsoft.com/office/drawing/2014/main" id="{DB03B72A-8B8B-4FC9-9879-C4BA6E3B145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4852" b="4852"/>
          <a:stretch>
            <a:fillRect/>
          </a:stretch>
        </p:blipFill>
        <p:spPr>
          <a:xfrm>
            <a:off x="8121650" y="15875"/>
            <a:ext cx="4051300" cy="2422525"/>
          </a:xfrm>
        </p:spPr>
      </p:pic>
      <p:pic>
        <p:nvPicPr>
          <p:cNvPr id="20" name="Picture Placeholder 18">
            <a:extLst>
              <a:ext uri="{FF2B5EF4-FFF2-40B4-BE49-F238E27FC236}">
                <a16:creationId xmlns:a16="http://schemas.microsoft.com/office/drawing/2014/main" id="{EF8099FC-FDBD-4523-9BB4-684A456EF0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4860" b="4860"/>
          <a:stretch>
            <a:fillRect/>
          </a:stretch>
        </p:blipFill>
        <p:spPr>
          <a:xfrm>
            <a:off x="0" y="2470150"/>
            <a:ext cx="4051300" cy="2422525"/>
          </a:xfrm>
        </p:spPr>
      </p:pic>
      <p:pic>
        <p:nvPicPr>
          <p:cNvPr id="21" name="Picture Placeholder 36">
            <a:extLst>
              <a:ext uri="{FF2B5EF4-FFF2-40B4-BE49-F238E27FC236}">
                <a16:creationId xmlns:a16="http://schemas.microsoft.com/office/drawing/2014/main" id="{56927619-A3B8-4F01-84FC-E922E3EB89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7238" b="7238"/>
          <a:stretch>
            <a:fillRect/>
          </a:stretch>
        </p:blipFill>
        <p:spPr>
          <a:xfrm>
            <a:off x="4060825" y="2473325"/>
            <a:ext cx="4051300" cy="2422525"/>
          </a:xfrm>
        </p:spPr>
      </p:pic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C0B578F-46C0-464D-8EBE-B29FD5C534E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t="5170" b="5170"/>
          <a:stretch>
            <a:fillRect/>
          </a:stretch>
        </p:blipFill>
        <p:spPr>
          <a:xfrm>
            <a:off x="8121650" y="2473325"/>
            <a:ext cx="4051300" cy="24225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7A1893-12A0-4CBD-9068-EF48D21CF7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97" y="4966036"/>
            <a:ext cx="1828118" cy="18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0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Ewi wãwein an wā in COVID-19 kar kōmman im lelok maroñ ñan kōjerbale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880727-384A-463D-99DA-EF0D183E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1845734"/>
            <a:ext cx="9143999" cy="4023360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>
                <a:solidFill>
                  <a:schemeClr val="tx1"/>
                </a:solidFill>
              </a:rPr>
              <a:t>Emōj loore aolepen wãwein ko. Ejjelok wãwein ko kar jab loori.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Emōj donate billion tala ko.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Rikatak ro im ro jet rar jerbal iümwin awa ko.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251D1-BF96-456F-B176-A7E3CF77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52075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72B093-9DD4-483A-94FF-0520586A2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902226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545E8-72B0-491B-9C4B-BDFA03AC1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8275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00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Ebool kain </a:t>
            </a:r>
            <a:r>
              <a:rPr lang="en-US" dirty="0" err="1">
                <a:solidFill>
                  <a:srgbClr val="C00000"/>
                </a:solidFill>
              </a:rPr>
              <a:t>armej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rekar</a:t>
            </a:r>
            <a:r>
              <a:rPr lang="en-US" dirty="0">
                <a:solidFill>
                  <a:srgbClr val="C00000"/>
                </a:solidFill>
              </a:rPr>
              <a:t> bōk konaer ilo clinical trial eo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5CF02-6113-48FD-AAE2-5E10A3DCC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5693" y="3681045"/>
            <a:ext cx="2508738" cy="10902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err="1">
                <a:solidFill>
                  <a:schemeClr val="tx1"/>
                </a:solidFill>
              </a:rPr>
              <a:t>Rikilmeej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Ri-Hispanic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Native American </a:t>
            </a:r>
          </a:p>
          <a:p>
            <a:pPr marL="0" indent="0" algn="ctr">
              <a:buNone/>
            </a:pPr>
            <a:r>
              <a:rPr lang="en-US" sz="2400" b="1" dirty="0" err="1">
                <a:solidFill>
                  <a:schemeClr val="tx1"/>
                </a:solidFill>
              </a:rPr>
              <a:t>im</a:t>
            </a:r>
            <a:r>
              <a:rPr lang="en-US" sz="2400" b="1" dirty="0">
                <a:solidFill>
                  <a:schemeClr val="tx1"/>
                </a:solidFill>
              </a:rPr>
              <a:t> Ri-Asian 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algn="ctr"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5418D3-A89D-4AB7-B64A-0FDF8020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3171" y="3883857"/>
            <a:ext cx="3200400" cy="984705"/>
          </a:xfrm>
        </p:spPr>
        <p:txBody>
          <a:bodyPr>
            <a:normAutofit/>
          </a:bodyPr>
          <a:lstStyle/>
          <a:p>
            <a:pPr marL="201168" lvl="1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16 ñan 91 iiō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C0503-2566-4A01-BA49-9DC778C20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62" y="2512257"/>
            <a:ext cx="13716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15281-BCC9-4A47-A915-5C2D8A2CE1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893171" y="2512257"/>
            <a:ext cx="13716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04BA7-F7DE-467E-878D-8D9D761779D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807571" y="2512257"/>
            <a:ext cx="137160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82DB8-17D7-4174-B7ED-5865E75E7C5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721971" y="251225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4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Ta ko ro jet rej ba kin wā in COVID-19 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E314DD71-54D3-4382-B080-A9F844F7F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8637" y="922338"/>
            <a:ext cx="4876800" cy="4876800"/>
          </a:xfrm>
        </p:spPr>
      </p:pic>
    </p:spTree>
    <p:extLst>
      <p:ext uri="{BB962C8B-B14F-4D97-AF65-F5344CB8AC3E}">
        <p14:creationId xmlns:p14="http://schemas.microsoft.com/office/powerpoint/2010/main" val="71342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Kwōj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aikuj</a:t>
            </a:r>
            <a:r>
              <a:rPr lang="en-US" dirty="0">
                <a:solidFill>
                  <a:srgbClr val="C00000"/>
                </a:solidFill>
              </a:rPr>
              <a:t> bōke wā in COVID-19 </a:t>
            </a:r>
            <a:r>
              <a:rPr lang="en-US" dirty="0" err="1">
                <a:solidFill>
                  <a:srgbClr val="C00000"/>
                </a:solidFill>
              </a:rPr>
              <a:t>eo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880727-384A-463D-99DA-EF0D183E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1845734"/>
            <a:ext cx="91440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 marL="0" indent="0">
              <a:buNone/>
            </a:pPr>
            <a:r>
              <a:rPr lang="en-US" sz="2400" b="1" dirty="0" err="1">
                <a:solidFill>
                  <a:schemeClr val="tx1"/>
                </a:solidFill>
              </a:rPr>
              <a:t>Elañe</a:t>
            </a:r>
            <a:r>
              <a:rPr lang="en-US" sz="2400" b="1" dirty="0">
                <a:solidFill>
                  <a:schemeClr val="tx1"/>
                </a:solidFill>
              </a:rPr>
              <a:t> 12 am iiō ak rittolok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Jekdron ñe emōj am </a:t>
            </a:r>
            <a:r>
              <a:rPr lang="en-US" sz="2400" b="1" dirty="0" err="1">
                <a:solidFill>
                  <a:schemeClr val="tx1"/>
                </a:solidFill>
              </a:rPr>
              <a:t>kar</a:t>
            </a:r>
            <a:r>
              <a:rPr lang="en-US" sz="2400" b="1" dirty="0">
                <a:solidFill>
                  <a:schemeClr val="tx1"/>
                </a:solidFill>
              </a:rPr>
              <a:t> COVID-19</a:t>
            </a:r>
          </a:p>
          <a:p>
            <a:pPr marL="0" indent="0">
              <a:buNone/>
            </a:pPr>
            <a:endParaRPr lang="en-US" sz="2400" b="1" dirty="0"/>
          </a:p>
          <a:p>
            <a:pPr marL="201168" lvl="1" indent="0">
              <a:buNone/>
            </a:pP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D7D3C-2282-4D1E-ADB6-133B8B54A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033953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AA677-FF95-4DE2-A223-38A960A3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010681"/>
            <a:ext cx="914400" cy="914400"/>
          </a:xfrm>
          <a:prstGeom prst="rect">
            <a:avLst/>
          </a:prstGeom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B735843B-E194-41D9-AC06-BE2ABC828F34}"/>
              </a:ext>
            </a:extLst>
          </p:cNvPr>
          <p:cNvSpPr txBox="1">
            <a:spLocks/>
          </p:cNvSpPr>
          <p:nvPr/>
        </p:nvSpPr>
        <p:spPr>
          <a:xfrm>
            <a:off x="1242646" y="4044462"/>
            <a:ext cx="9913034" cy="19770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Elañe kwōj bõroro ak ewōr am nañinmej, kenono ibben taktō eo am im lale elañe wā in emman ñan kwe.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2400" b="1" dirty="0"/>
          </a:p>
          <a:p>
            <a:pPr marL="201168" lvl="1" indent="0">
              <a:buFont typeface="Wingdings" panose="05000000000000000000" pitchFamily="2" charset="2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571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F61A576-FF9A-44B6-8380-01F37FA6E99F}"/>
              </a:ext>
            </a:extLst>
          </p:cNvPr>
          <p:cNvSpPr/>
          <p:nvPr/>
        </p:nvSpPr>
        <p:spPr>
          <a:xfrm>
            <a:off x="6156961" y="1846701"/>
            <a:ext cx="4876801" cy="731520"/>
          </a:xfrm>
          <a:prstGeom prst="roundRect">
            <a:avLst>
              <a:gd name="adj" fmla="val 21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B287C0-1232-49D8-93C8-136B0DECD5C5}"/>
              </a:ext>
            </a:extLst>
          </p:cNvPr>
          <p:cNvSpPr/>
          <p:nvPr/>
        </p:nvSpPr>
        <p:spPr>
          <a:xfrm>
            <a:off x="1097280" y="1846051"/>
            <a:ext cx="4876801" cy="731520"/>
          </a:xfrm>
          <a:prstGeom prst="roundRect">
            <a:avLst>
              <a:gd name="adj" fmla="val 21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32033"/>
                </a:solidFill>
              </a:rPr>
              <a:t>Ñaat</a:t>
            </a:r>
            <a:r>
              <a:rPr lang="en-US" dirty="0">
                <a:solidFill>
                  <a:srgbClr val="C32033"/>
                </a:solidFill>
              </a:rPr>
              <a:t> </a:t>
            </a:r>
            <a:r>
              <a:rPr lang="en-US" dirty="0" err="1">
                <a:solidFill>
                  <a:srgbClr val="C32033"/>
                </a:solidFill>
              </a:rPr>
              <a:t>eo</a:t>
            </a:r>
            <a:r>
              <a:rPr lang="en-US" dirty="0">
                <a:solidFill>
                  <a:srgbClr val="C32033"/>
                </a:solidFill>
              </a:rPr>
              <a:t> </a:t>
            </a:r>
            <a:r>
              <a:rPr lang="en-US" dirty="0" err="1">
                <a:solidFill>
                  <a:srgbClr val="C32033"/>
                </a:solidFill>
              </a:rPr>
              <a:t>ekkar</a:t>
            </a:r>
            <a:r>
              <a:rPr lang="en-US" dirty="0">
                <a:solidFill>
                  <a:srgbClr val="C32033"/>
                </a:solidFill>
              </a:rPr>
              <a:t> </a:t>
            </a:r>
            <a:r>
              <a:rPr lang="en-US" dirty="0" err="1">
                <a:solidFill>
                  <a:srgbClr val="C32033"/>
                </a:solidFill>
              </a:rPr>
              <a:t>ñan</a:t>
            </a:r>
            <a:r>
              <a:rPr lang="en-US" dirty="0">
                <a:solidFill>
                  <a:srgbClr val="C32033"/>
                </a:solidFill>
              </a:rPr>
              <a:t> </a:t>
            </a:r>
            <a:r>
              <a:rPr lang="en-US" dirty="0" err="1">
                <a:solidFill>
                  <a:srgbClr val="C32033"/>
                </a:solidFill>
              </a:rPr>
              <a:t>bōk</a:t>
            </a:r>
            <a:r>
              <a:rPr lang="en-US" dirty="0">
                <a:solidFill>
                  <a:srgbClr val="C32033"/>
                </a:solidFill>
              </a:rPr>
              <a:t> wā in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C93B5-7868-4660-9753-20F9338C9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Ñaat</a:t>
            </a:r>
            <a:endParaRPr lang="en-US" sz="3200" b="1" cap="non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880727-384A-463D-99DA-EF0D183E4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1759" y="2750350"/>
            <a:ext cx="3993556" cy="337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tx1"/>
                </a:solidFill>
              </a:rPr>
              <a:t>Kiō</a:t>
            </a:r>
            <a:r>
              <a:rPr lang="en-US" sz="2400" b="1" dirty="0">
                <a:solidFill>
                  <a:schemeClr val="tx1"/>
                </a:solidFill>
              </a:rPr>
              <a:t>! </a:t>
            </a:r>
            <a:r>
              <a:rPr lang="en-US" sz="2400" b="1" dirty="0" err="1">
                <a:solidFill>
                  <a:schemeClr val="tx1"/>
                </a:solidFill>
              </a:rPr>
              <a:t>Aolep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ro</a:t>
            </a:r>
            <a:r>
              <a:rPr lang="en-US" sz="2400" b="1" dirty="0">
                <a:solidFill>
                  <a:schemeClr val="tx1"/>
                </a:solidFill>
              </a:rPr>
              <a:t> 12 </a:t>
            </a:r>
            <a:r>
              <a:rPr lang="en-US" sz="2400" b="1" dirty="0" err="1">
                <a:solidFill>
                  <a:schemeClr val="tx1"/>
                </a:solidFill>
              </a:rPr>
              <a:t>aer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iiō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ruttolo̗k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remaron</a:t>
            </a:r>
            <a:r>
              <a:rPr lang="en-US" sz="2400" b="1" dirty="0">
                <a:solidFill>
                  <a:schemeClr val="tx1"/>
                </a:solidFill>
              </a:rPr>
              <a:t>̄ </a:t>
            </a:r>
            <a:r>
              <a:rPr lang="en-US" sz="2400" b="1" dirty="0" err="1">
                <a:solidFill>
                  <a:schemeClr val="tx1"/>
                </a:solidFill>
              </a:rPr>
              <a:t>bōk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wa</a:t>
            </a:r>
            <a:r>
              <a:rPr lang="en-US" sz="2400" b="1" dirty="0">
                <a:solidFill>
                  <a:schemeClr val="tx1"/>
                </a:solidFill>
              </a:rPr>
              <a:t>̄ in</a:t>
            </a:r>
          </a:p>
          <a:p>
            <a:pPr lvl="1"/>
            <a:endParaRPr lang="en-US" sz="2400" b="1" dirty="0"/>
          </a:p>
          <a:p>
            <a:pPr marL="201168" lvl="1" indent="0">
              <a:buNone/>
            </a:pPr>
            <a:endParaRPr lang="en-US" sz="24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5F9CA-013F-49F3-8C73-EA6576F3D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b="1" cap="none" dirty="0"/>
              <a:t>Emāroñ wōr 2</a:t>
            </a:r>
            <a:r>
              <a:rPr lang="en-US" sz="3200" b="1" cap="none" baseline="30000" dirty="0"/>
              <a:t>nd</a:t>
            </a:r>
            <a:r>
              <a:rPr lang="en-US" sz="3200" b="1" cap="none" dirty="0"/>
              <a:t> dose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6F907-52A1-4D3F-8D18-7AC3F1CD46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84080" y="4573694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386" y="2573418"/>
            <a:ext cx="914479" cy="9144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1" y="2815402"/>
            <a:ext cx="914479" cy="914479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3C1F3D4F-08FF-4EDF-B7BA-F8BB49DD4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96367" y="2750350"/>
            <a:ext cx="4237395" cy="3378200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Jet </a:t>
            </a:r>
            <a:r>
              <a:rPr lang="en-US" sz="2400" b="1" dirty="0" err="1">
                <a:solidFill>
                  <a:schemeClr val="tx1"/>
                </a:solidFill>
              </a:rPr>
              <a:t>wā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emāroñ</a:t>
            </a:r>
            <a:r>
              <a:rPr lang="en-US" sz="2400" b="1" dirty="0">
                <a:solidFill>
                  <a:schemeClr val="tx1"/>
                </a:solidFill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kōttan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bōke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</a:t>
            </a:r>
            <a:r>
              <a:rPr lang="en-US" sz="2400" b="1" dirty="0" err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̄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lleiki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raan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kwoj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wa</a:t>
            </a:r>
            <a:r>
              <a:rPr lang="en-US" sz="2400" b="1" dirty="0">
                <a:latin typeface="Calibri Light" panose="020F0302020204030204" pitchFamily="34" charset="0"/>
                <a:ea typeface="Calibri" panose="020F0502020204030204" pitchFamily="34" charset="0"/>
              </a:rPr>
              <a:t>̄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kein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karuo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ilo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calendar ne am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0" y="3655913"/>
            <a:ext cx="914479" cy="914479"/>
          </a:xfrm>
          <a:prstGeom prst="rect">
            <a:avLst/>
          </a:prstGeom>
        </p:spPr>
      </p:pic>
      <p:pic>
        <p:nvPicPr>
          <p:cNvPr id="20" name="Picture 19" descr="Arrow&#10;&#10;Description automatically generated">
            <a:extLst>
              <a:ext uri="{FF2B5EF4-FFF2-40B4-BE49-F238E27FC236}">
                <a16:creationId xmlns:a16="http://schemas.microsoft.com/office/drawing/2014/main" id="{57E47562-E0C2-4681-A178-CA7922937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8" y="26686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Jikin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wā</a:t>
            </a:r>
            <a:r>
              <a:rPr lang="en-US" dirty="0">
                <a:solidFill>
                  <a:srgbClr val="C00000"/>
                </a:solidFill>
              </a:rPr>
              <a:t> in COVID-19</a:t>
            </a:r>
          </a:p>
        </p:txBody>
      </p: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DF61A576-FF9A-44B6-8380-01F37FA6E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oundRect">
            <a:avLst>
              <a:gd name="adj" fmla="val 21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cap="none" dirty="0" err="1"/>
              <a:t>Jikin</a:t>
            </a:r>
            <a:r>
              <a:rPr lang="en-US" sz="3200" b="1" cap="none" dirty="0"/>
              <a:t> ko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5564-6250-4BD4-A5D5-016259A4E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0358" y="2827420"/>
            <a:ext cx="4374682" cy="313311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Jikin </a:t>
            </a:r>
            <a:r>
              <a:rPr lang="en-US" sz="2400" b="1" dirty="0" err="1">
                <a:solidFill>
                  <a:schemeClr val="tx1"/>
                </a:solidFill>
              </a:rPr>
              <a:t>Kaüno</a:t>
            </a:r>
            <a:r>
              <a:rPr lang="en-US" sz="2400" b="1" dirty="0">
                <a:solidFill>
                  <a:schemeClr val="tx1"/>
                </a:solidFill>
              </a:rPr>
              <a:t> Ko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 err="1">
                <a:solidFill>
                  <a:schemeClr val="tx1"/>
                </a:solidFill>
              </a:rPr>
              <a:t>Ibben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takto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ro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Mõn taktõ eo ilo </a:t>
            </a:r>
            <a:r>
              <a:rPr lang="en-US" sz="2400" b="1" dirty="0" err="1">
                <a:solidFill>
                  <a:schemeClr val="tx1"/>
                </a:solidFill>
              </a:rPr>
              <a:t>bukõn</a:t>
            </a:r>
            <a:r>
              <a:rPr lang="en-US" sz="2400" b="1" dirty="0">
                <a:solidFill>
                  <a:schemeClr val="tx1"/>
                </a:solidFill>
              </a:rPr>
              <a:t> ne am</a:t>
            </a:r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DF61A576-FF9A-44B6-8380-01F37FA6E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prstGeom prst="roundRect">
            <a:avLst>
              <a:gd name="adj" fmla="val 21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cap="none" dirty="0"/>
              <a:t>Onāān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7071362" y="2935704"/>
            <a:ext cx="4084318" cy="3024829"/>
          </a:xfrm>
        </p:spPr>
        <p:txBody>
          <a:bodyPr>
            <a:normAutofit/>
          </a:bodyPr>
          <a:lstStyle/>
          <a:p>
            <a:pPr marL="0"/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Ejjelo̗k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onāān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15" y="2582334"/>
            <a:ext cx="914479" cy="91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15" y="3496813"/>
            <a:ext cx="914479" cy="914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15" y="4456635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A07A6A-CEC6-478F-ABA4-73238C4C9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962" y="2623443"/>
            <a:ext cx="914400" cy="914400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3584A2A9-4DCC-4DBF-8B05-0161237090DD}"/>
              </a:ext>
            </a:extLst>
          </p:cNvPr>
          <p:cNvSpPr/>
          <p:nvPr/>
        </p:nvSpPr>
        <p:spPr>
          <a:xfrm>
            <a:off x="6217920" y="2691026"/>
            <a:ext cx="853442" cy="853442"/>
          </a:xfrm>
          <a:prstGeom prst="mathMultiply">
            <a:avLst>
              <a:gd name="adj1" fmla="val 1115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83301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Ta eo kwon kõtmāne elikin am bōke wā in COVID-19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880727-384A-463D-99DA-EF0D183E4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Side effect ko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Metak koppan peim ilo ijo kwar wā ilo ie 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Jidrik kōkalle in nañinmej in mejin</a:t>
            </a:r>
          </a:p>
          <a:p>
            <a:pPr lvl="1"/>
            <a:endParaRPr lang="en-US" sz="2400" b="1" dirty="0"/>
          </a:p>
          <a:p>
            <a:pPr marL="201168" lvl="1" indent="0">
              <a:buNone/>
            </a:pPr>
            <a:endParaRPr lang="en-US" sz="2400" b="1" dirty="0"/>
          </a:p>
          <a:p>
            <a:pPr marL="201168" lvl="1" indent="0">
              <a:buNone/>
            </a:pPr>
            <a:endParaRPr lang="en-US" sz="2400" b="1" dirty="0"/>
          </a:p>
          <a:p>
            <a:pPr marL="201168" lvl="1" indent="0">
              <a:buNone/>
            </a:pPr>
            <a:endParaRPr lang="en-US" sz="2400" b="1" dirty="0"/>
          </a:p>
          <a:p>
            <a:pPr marL="201168" lvl="1" indent="0">
              <a:buNone/>
            </a:pPr>
            <a:endParaRPr lang="en-US" sz="2400" b="1" dirty="0"/>
          </a:p>
          <a:p>
            <a:pPr marL="201168" lvl="1" indent="0">
              <a:buNone/>
            </a:pP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6F907-52A1-4D3F-8D18-7AC3F1CD4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84080" y="4573694"/>
            <a:ext cx="1371600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4CC1A0-9672-4839-8F31-D54112B59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3989826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C6C32A-F8B7-4C77-BEE7-CB1B5BBF56CF}"/>
              </a:ext>
            </a:extLst>
          </p:cNvPr>
          <p:cNvSpPr/>
          <p:nvPr/>
        </p:nvSpPr>
        <p:spPr>
          <a:xfrm>
            <a:off x="1554480" y="4073229"/>
            <a:ext cx="7995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1" indent="0">
              <a:buNone/>
            </a:pPr>
            <a:r>
              <a:rPr lang="en-US" sz="2400" b="1" dirty="0"/>
              <a:t>Kememej in likiti raan in dose eo am kein karüo ilo kõlanda eo am</a:t>
            </a:r>
          </a:p>
        </p:txBody>
      </p:sp>
    </p:spTree>
    <p:extLst>
      <p:ext uri="{BB962C8B-B14F-4D97-AF65-F5344CB8AC3E}">
        <p14:creationId xmlns:p14="http://schemas.microsoft.com/office/powerpoint/2010/main" val="193159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F3F558-5E85-49B6-A0A5-023D41E17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812550"/>
              </p:ext>
            </p:extLst>
          </p:nvPr>
        </p:nvGraphicFramePr>
        <p:xfrm>
          <a:off x="1524001" y="2046849"/>
          <a:ext cx="9144000" cy="301752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3825044916"/>
                    </a:ext>
                  </a:extLst>
                </a:gridCol>
              </a:tblGrid>
              <a:tr h="3017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mpd="sng">
                      <a:solidFill>
                        <a:schemeClr val="accent1"/>
                      </a:solidFill>
                      <a:prstDash val="solid"/>
                    </a:lnL>
                    <a:lnR w="28575" cmpd="sng">
                      <a:solidFill>
                        <a:schemeClr val="accent1"/>
                      </a:solidFill>
                      <a:prstDash val="solid"/>
                    </a:lnR>
                    <a:lnT w="28575" cmpd="sng">
                      <a:solidFill>
                        <a:schemeClr val="accent1"/>
                      </a:solidFill>
                      <a:prstDash val="solid"/>
                    </a:lnT>
                    <a:lnB w="28575" cmpd="sng">
                      <a:solidFill>
                        <a:schemeClr val="accent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710543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Jet wāwein ko ñan bōbrae jen COVID-19 im broblem ko rej walok jene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18BE992-D391-4761-AB8F-74BB89A51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032222"/>
              </p:ext>
            </p:extLst>
          </p:nvPr>
        </p:nvGraphicFramePr>
        <p:xfrm>
          <a:off x="1524000" y="2050495"/>
          <a:ext cx="9144000" cy="301752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131610602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23088455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8682293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54600596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Bōke wā in COVID-19 eo, jekdron ñe emōj am kar bōke COVID-19.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Jab bed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ilo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ien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iaio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ko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iloan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moko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eobrak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kin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armij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6086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Ekkōnak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am mask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n̄e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kwoj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bed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lo̗bwilej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ak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ibben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rejjab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jokwe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ibbam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Kakutkut am kwal peim. Elañe komāroñ, kōjerbal dren mānāān im soap. Iri peim ibben dron iumwin 20 second.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83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Bed wōt mweimōm elañe kwōj nañinmej.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Be jijno nee jen ro jet ñe kwōj bed lobwilej.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2392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497D634-231A-4448-B824-4D18BCB62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89" y="3106808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E562A0-1B80-40F6-AAD3-1A743A7C9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072" y="2022166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DE7B25-D515-4A88-AE86-7D778D871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072" y="308789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C8315E-1087-4B90-B5D0-74D813408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689" y="4181944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F6F7A3-8835-42FA-A6C1-48F9834B4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072" y="4152651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B77066-3373-489F-8532-15E850C5C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20358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63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5398-EBC3-43B0-B096-B4AEB46E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84943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Kajjitōk?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0890521-B415-4952-8EB9-6F86CF953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7" y="731838"/>
            <a:ext cx="5257800" cy="52578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EFD4F2-BE94-4D8F-B4D7-E58A8357F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1443789"/>
            <a:ext cx="3573379" cy="4861415"/>
          </a:xfrm>
        </p:spPr>
        <p:txBody>
          <a:bodyPr>
            <a:normAutofit fontScale="92500"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Emāroñ lōñ wōt am kajjitōk ikijien wā in COVID-19 in. Kwaikuj bōk aolep uwaak in kajjitōk ko am mokta jen am lemnak in bōke wā in.   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Elañe ewōr am kajjitōk, kwōmāroñ: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</a:rPr>
              <a:t>Kenono ibben taktō eo am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</a:rPr>
              <a:t>Kenono ibben Ri-kaüno eo am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</a:rPr>
              <a:t>Kūrlok Arkansas Department of Health</a:t>
            </a:r>
          </a:p>
          <a:p>
            <a:pPr marL="742950" lvl="1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chemeClr val="bg2"/>
                </a:solidFill>
              </a:rPr>
              <a:t>Call: 1-800-803-7847</a:t>
            </a:r>
          </a:p>
          <a:p>
            <a:pPr marL="742950" lvl="1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chemeClr val="bg2"/>
                </a:solidFill>
              </a:rPr>
              <a:t>Email: ADH.CoronaVirus@arkansas.gov</a:t>
            </a:r>
          </a:p>
        </p:txBody>
      </p:sp>
    </p:spTree>
    <p:extLst>
      <p:ext uri="{BB962C8B-B14F-4D97-AF65-F5344CB8AC3E}">
        <p14:creationId xmlns:p14="http://schemas.microsoft.com/office/powerpoint/2010/main" val="134209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Karuwānene!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8370F0-3F2B-47D0-89EE-2FCE956EB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cap="none" spc="50" dirty="0"/>
              <a:t>Karreo  | Rule ko | Ta ünin ad bed ijin</a:t>
            </a:r>
          </a:p>
          <a:p>
            <a:r>
              <a:rPr lang="en-US" b="1" cap="none" spc="50" dirty="0">
                <a:solidFill>
                  <a:srgbClr val="FF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0446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3255746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Aolep rej bed ilo kaüwõtata ilo aer bōk COVID-19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11E5DB-4C6E-47F9-B703-0893E94FC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850104"/>
            <a:ext cx="3200400" cy="2455099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Wōn ian ro mōttam im ro nükum emōj an jelōte er?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F60531-291F-4903-9759-29E82C45B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436" y="3429000"/>
            <a:ext cx="3429000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9D2E8-27B9-47DF-9DC5-C9095D1AD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60" y="1025770"/>
            <a:ext cx="3427276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AAAFD-38B7-492C-AAB9-C6A031B8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042" y="1025770"/>
            <a:ext cx="3427669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F8008A-9B7D-4047-ACC0-4CACD9732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042" y="3429000"/>
            <a:ext cx="3429000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316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Ewōr jet ro im elaplok an kauwōtata ñan aer bōke COVID-19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880727-384A-463D-99DA-EF0D183E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134" y="1754294"/>
            <a:ext cx="10058400" cy="4023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Ro rej jerbal ilo jikin ko ebwijn armej ilo ie: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Armej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emarok</a:t>
            </a:r>
            <a:r>
              <a:rPr lang="en-US" sz="2400" dirty="0">
                <a:solidFill>
                  <a:schemeClr val="tx1"/>
                </a:solidFill>
              </a:rPr>
              <a:t> kilier</a:t>
            </a:r>
            <a:endParaRPr lang="en-US" sz="2800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C0E3BE-5929-4F2B-9E30-31CEAA934D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699278"/>
              </p:ext>
            </p:extLst>
          </p:nvPr>
        </p:nvGraphicFramePr>
        <p:xfrm>
          <a:off x="1977778" y="2744861"/>
          <a:ext cx="7336304" cy="749554"/>
        </p:xfrm>
        <a:graphic>
          <a:graphicData uri="http://schemas.openxmlformats.org/drawingml/2006/table">
            <a:tbl>
              <a:tblPr firstRow="1" firstCol="1" bandRow="1"/>
              <a:tblGrid>
                <a:gridCol w="1834076">
                  <a:extLst>
                    <a:ext uri="{9D8B030D-6E8A-4147-A177-3AD203B41FA5}">
                      <a16:colId xmlns:a16="http://schemas.microsoft.com/office/drawing/2014/main" val="2283696228"/>
                    </a:ext>
                  </a:extLst>
                </a:gridCol>
                <a:gridCol w="1834076">
                  <a:extLst>
                    <a:ext uri="{9D8B030D-6E8A-4147-A177-3AD203B41FA5}">
                      <a16:colId xmlns:a16="http://schemas.microsoft.com/office/drawing/2014/main" val="317609611"/>
                    </a:ext>
                  </a:extLst>
                </a:gridCol>
                <a:gridCol w="1834076">
                  <a:extLst>
                    <a:ext uri="{9D8B030D-6E8A-4147-A177-3AD203B41FA5}">
                      <a16:colId xmlns:a16="http://schemas.microsoft.com/office/drawing/2014/main" val="2435765707"/>
                    </a:ext>
                  </a:extLst>
                </a:gridCol>
                <a:gridCol w="1834076">
                  <a:extLst>
                    <a:ext uri="{9D8B030D-6E8A-4147-A177-3AD203B41FA5}">
                      <a16:colId xmlns:a16="http://schemas.microsoft.com/office/drawing/2014/main" val="38514957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Mōn mōñā ko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Jikin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jerbal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ko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Jikin jiküül ko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Jikin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taktō ko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766983"/>
                  </a:ext>
                </a:extLst>
              </a:tr>
            </a:tbl>
          </a:graphicData>
        </a:graphic>
      </p:graphicFrame>
      <p:pic>
        <p:nvPicPr>
          <p:cNvPr id="14" name="Picture 24">
            <a:extLst>
              <a:ext uri="{FF2B5EF4-FFF2-40B4-BE49-F238E27FC236}">
                <a16:creationId xmlns:a16="http://schemas.microsoft.com/office/drawing/2014/main" id="{0F8BC8AC-CAF3-4E15-B182-550C4A9F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2388214" y="2616874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40098B68-1740-4E1C-9443-543EE104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6071348" y="2552293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9A8ADA47-6474-44D4-AC69-67563591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4228736" y="2552293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886341E7-F7AA-4082-AE8D-462E6894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7913960" y="2552293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8B58EFB-8B19-49E8-9792-566F6CC51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648955"/>
              </p:ext>
            </p:extLst>
          </p:nvPr>
        </p:nvGraphicFramePr>
        <p:xfrm>
          <a:off x="3135388" y="4500292"/>
          <a:ext cx="5502228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1834076">
                  <a:extLst>
                    <a:ext uri="{9D8B030D-6E8A-4147-A177-3AD203B41FA5}">
                      <a16:colId xmlns:a16="http://schemas.microsoft.com/office/drawing/2014/main" val="2283696228"/>
                    </a:ext>
                  </a:extLst>
                </a:gridCol>
                <a:gridCol w="1834076">
                  <a:extLst>
                    <a:ext uri="{9D8B030D-6E8A-4147-A177-3AD203B41FA5}">
                      <a16:colId xmlns:a16="http://schemas.microsoft.com/office/drawing/2014/main" val="317609611"/>
                    </a:ext>
                  </a:extLst>
                </a:gridCol>
                <a:gridCol w="1834076">
                  <a:extLst>
                    <a:ext uri="{9D8B030D-6E8A-4147-A177-3AD203B41FA5}">
                      <a16:colId xmlns:a16="http://schemas.microsoft.com/office/drawing/2014/main" val="243576570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Rikilmeej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Ri-Hispanic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Ri-Majōl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16087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9228049-70B3-4578-9A7A-A2C420874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214" y="45172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2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8"/>
            <a:ext cx="3200400" cy="388620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Koban māroñ </a:t>
            </a:r>
            <a:r>
              <a:rPr lang="en-US" sz="4800" b="1" dirty="0" err="1">
                <a:solidFill>
                  <a:schemeClr val="bg1"/>
                </a:solidFill>
              </a:rPr>
              <a:t>jela</a:t>
            </a:r>
            <a:r>
              <a:rPr lang="en-US" sz="4800" b="1" dirty="0">
                <a:solidFill>
                  <a:schemeClr val="bg1"/>
                </a:solidFill>
              </a:rPr>
              <a:t>  an COVID-19 naaj </a:t>
            </a:r>
            <a:r>
              <a:rPr lang="en-US" sz="4800" b="1" dirty="0" err="1">
                <a:solidFill>
                  <a:schemeClr val="bg1"/>
                </a:solidFill>
              </a:rPr>
              <a:t>jelōte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kwe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F54BAC-FC29-49A9-AC7A-63B720AB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048043"/>
            <a:ext cx="3429000" cy="2286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373A75-7EFA-4B7C-A822-CB12051E4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00" y="3529585"/>
            <a:ext cx="3425277" cy="2286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349B87-38DC-481D-AC55-43A8789FF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3523957"/>
            <a:ext cx="3429000" cy="2286000"/>
          </a:xfrm>
          <a:prstGeom prst="rect">
            <a:avLst/>
          </a:prstGeom>
          <a:ln w="28575">
            <a:solidFill>
              <a:srgbClr val="C3203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DA60F4-088B-41DC-BF1E-3CBB8079933A}"/>
              </a:ext>
            </a:extLst>
          </p:cNvPr>
          <p:cNvPicPr/>
          <p:nvPr/>
        </p:nvPicPr>
        <p:blipFill rotWithShape="1">
          <a:blip r:embed="rId5"/>
          <a:srcRect t="2451" b="1"/>
          <a:stretch/>
        </p:blipFill>
        <p:spPr bwMode="auto">
          <a:xfrm>
            <a:off x="4668977" y="1042415"/>
            <a:ext cx="3429000" cy="2286000"/>
          </a:xfrm>
          <a:prstGeom prst="rect">
            <a:avLst/>
          </a:prstGeom>
          <a:ln w="28575">
            <a:solidFill>
              <a:srgbClr val="C32033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907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Emāroñ laplok an kauwōtata ñan </a:t>
            </a:r>
            <a:r>
              <a:rPr lang="en-US" u="sng" dirty="0">
                <a:solidFill>
                  <a:srgbClr val="C00000"/>
                </a:solidFill>
              </a:rPr>
              <a:t>am bōke </a:t>
            </a:r>
            <a:r>
              <a:rPr lang="en-US" dirty="0">
                <a:solidFill>
                  <a:srgbClr val="C00000"/>
                </a:solidFill>
              </a:rPr>
              <a:t>COVID-19 elañe…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880727-384A-463D-99DA-EF0D183E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1981200"/>
            <a:ext cx="9144000" cy="3887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Kwōj juōn armej in color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65 am iiō ak rittolok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tx1"/>
                </a:solidFill>
              </a:rPr>
              <a:t>Ewōr</a:t>
            </a:r>
            <a:r>
              <a:rPr lang="en-US" sz="2400" b="1" dirty="0">
                <a:solidFill>
                  <a:schemeClr val="tx1"/>
                </a:solidFill>
              </a:rPr>
              <a:t> am </a:t>
            </a:r>
            <a:r>
              <a:rPr lang="en-US" sz="2400" b="1" dirty="0" err="1">
                <a:solidFill>
                  <a:schemeClr val="tx1"/>
                </a:solidFill>
              </a:rPr>
              <a:t>nañinmej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Kwōj kōbaatat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9D6EA-058A-4F67-935F-06A9F9CD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11" y="173736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2730E-F6A9-44A9-9452-636BD906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746955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920213-836F-4875-8B09-CE711251B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696" y="4771812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FAE94C-C272-4CB6-A82E-63986875BA1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784080" y="4573694"/>
            <a:ext cx="13716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44E76-886B-4ACB-87F2-9ED8B45B3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" y="2653845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0B6F81-5492-4391-B6EC-60B748911095}"/>
              </a:ext>
            </a:extLst>
          </p:cNvPr>
          <p:cNvSpPr txBox="1"/>
          <p:nvPr/>
        </p:nvSpPr>
        <p:spPr>
          <a:xfrm>
            <a:off x="1267851" y="2940927"/>
            <a:ext cx="572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50" dirty="0">
                <a:ln w="9525" cmpd="sng">
                  <a:solidFill>
                    <a:schemeClr val="accent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65</a:t>
            </a:r>
            <a:endParaRPr lang="en-US" sz="2400" b="1" spc="50" dirty="0">
              <a:ln w="9525" cmpd="sng">
                <a:solidFill>
                  <a:schemeClr val="accent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42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COVID-19 emāroñ jelōte mour eo am im ro jitenbūro ibbam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880727-384A-463D-99DA-EF0D183E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5734"/>
            <a:ext cx="9174480" cy="4023360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r>
              <a:rPr lang="en-US" dirty="0">
                <a:solidFill>
                  <a:schemeClr val="tx1"/>
                </a:solidFill>
              </a:rPr>
              <a:t>Elañe kwōbōke COVID-19, kwōmāroñ lelok ñan ro me emāroñ lap aer nañimej jene.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Emāroñ wōr am im ro jet broblem in kōmman jāān.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Emāroñ pen am bukõt ejmour ak taktõ.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Kwōmāroñ eñtaan ilo am kajjeoñ lale ro jet.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2218C-5A14-442E-8111-203E7971C0F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6800" y="1998133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B0398-DB41-4172-A720-8C2873113A0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3806319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8507B-16B4-4769-AC6F-F015D6003AA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784080" y="4573694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7EADA-EDE7-41EE-A865-087D87204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902226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0461D9-D78D-4262-AD73-DEEA46FD2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834" y="47207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1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8"/>
            <a:ext cx="3260558" cy="433924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6"/>
                </a:solidFill>
              </a:rPr>
              <a:t>Bõk </a:t>
            </a:r>
            <a:r>
              <a:rPr lang="en-US" sz="4800" b="1" dirty="0">
                <a:solidFill>
                  <a:schemeClr val="bg1"/>
                </a:solidFill>
              </a:rPr>
              <a:t>wā in COVID-19 ej wãwein eo emman tata </a:t>
            </a:r>
            <a:r>
              <a:rPr lang="en-US" sz="4800" b="1" dirty="0" err="1">
                <a:solidFill>
                  <a:schemeClr val="bg1"/>
                </a:solidFill>
              </a:rPr>
              <a:t>ñan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kejpārok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kwe</a:t>
            </a:r>
            <a:r>
              <a:rPr lang="en-US" sz="4800" b="1" dirty="0">
                <a:solidFill>
                  <a:schemeClr val="bg1"/>
                </a:solidFill>
              </a:rPr>
              <a:t> im ro jet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D4DFFA-7934-4FB6-AA4D-4E958C35F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E815B-FCDB-4427-A757-210D9DB06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933603"/>
            <a:ext cx="1371600" cy="1371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68F2E6-FD12-4B83-BB1B-74029ADCE016}"/>
              </a:ext>
            </a:extLst>
          </p:cNvPr>
          <p:cNvSpPr/>
          <p:nvPr/>
        </p:nvSpPr>
        <p:spPr>
          <a:xfrm>
            <a:off x="4598992" y="60509"/>
            <a:ext cx="7133540" cy="67436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190B4-EC71-4335-BB7A-0B5CF912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24" y="-293076"/>
            <a:ext cx="7151076" cy="71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87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5CCFE3-3B1F-4A29-A190-C806C8C7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8"/>
            <a:ext cx="3200400" cy="263652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Ewi wãwein am jela ke </a:t>
            </a:r>
            <a:r>
              <a:rPr lang="en-US" sz="4800" b="1" dirty="0" err="1">
                <a:solidFill>
                  <a:schemeClr val="bg1"/>
                </a:solidFill>
              </a:rPr>
              <a:t>wā</a:t>
            </a:r>
            <a:r>
              <a:rPr lang="en-US" sz="4800" b="1" dirty="0">
                <a:solidFill>
                  <a:schemeClr val="bg1"/>
                </a:solidFill>
              </a:rPr>
              <a:t> in ej jerbal?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492FFA-9736-4CAE-BE94-21C5888BC95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4720" y="58420"/>
            <a:ext cx="6736080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312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ADH">
      <a:dk1>
        <a:srgbClr val="000000"/>
      </a:dk1>
      <a:lt1>
        <a:srgbClr val="FFFFFF"/>
      </a:lt1>
      <a:dk2>
        <a:srgbClr val="0070BE"/>
      </a:dk2>
      <a:lt2>
        <a:srgbClr val="FFFFFF"/>
      </a:lt2>
      <a:accent1>
        <a:srgbClr val="09183C"/>
      </a:accent1>
      <a:accent2>
        <a:srgbClr val="0070BE"/>
      </a:accent2>
      <a:accent3>
        <a:srgbClr val="C0DEF8"/>
      </a:accent3>
      <a:accent4>
        <a:srgbClr val="C32033"/>
      </a:accent4>
      <a:accent5>
        <a:srgbClr val="000000"/>
      </a:accent5>
      <a:accent6>
        <a:srgbClr val="FFFFFF"/>
      </a:accent6>
      <a:hlink>
        <a:srgbClr val="09183C"/>
      </a:hlink>
      <a:folHlink>
        <a:srgbClr val="09183C"/>
      </a:folHlink>
    </a:clrScheme>
    <a:fontScheme name="ADH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7272</TotalTime>
  <Words>629</Words>
  <Application>Microsoft Office PowerPoint</Application>
  <PresentationFormat>Widescreen</PresentationFormat>
  <Paragraphs>123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 Narrow</vt:lpstr>
      <vt:lpstr>Calibri</vt:lpstr>
      <vt:lpstr>Calibri Light</vt:lpstr>
      <vt:lpstr>Times New Roman</vt:lpstr>
      <vt:lpstr>Wingdings</vt:lpstr>
      <vt:lpstr>Retrospect</vt:lpstr>
      <vt:lpstr>Workshop in Wã in COVID-19:</vt:lpstr>
      <vt:lpstr>Karuwānene!</vt:lpstr>
      <vt:lpstr>Aolep rej bed ilo kaüwõtata ilo aer bōk COVID-19</vt:lpstr>
      <vt:lpstr>Ewōr jet ro im elaplok an kauwōtata ñan aer bōke COVID-19</vt:lpstr>
      <vt:lpstr>Koban māroñ jela  an COVID-19 naaj jelōte kwe</vt:lpstr>
      <vt:lpstr>Emāroñ laplok an kauwōtata ñan am bōke COVID-19 elañe…</vt:lpstr>
      <vt:lpstr>COVID-19 emāroñ jelōte mour eo am im ro jitenbūro ibbam</vt:lpstr>
      <vt:lpstr>Bõk wā in COVID-19 ej wãwein eo emman tata ñan kejpārok kwe im ro jet</vt:lpstr>
      <vt:lpstr>Ewi wãwein am jela ke wā in ej jerbal?</vt:lpstr>
      <vt:lpstr>Ewi wãwein an wā in COVID-19 kar kōmman im lelok maroñ ñan kōjerbale</vt:lpstr>
      <vt:lpstr>Ebool kain armej rekar bōk konaer ilo clinical trial eo</vt:lpstr>
      <vt:lpstr>Ta ko ro jet rej ba kin wā in COVID-19 </vt:lpstr>
      <vt:lpstr>Kwōj aikuj bōke wā in COVID-19 eo</vt:lpstr>
      <vt:lpstr>Ñaat eo ekkar ñan bōk wā in COVID-19</vt:lpstr>
      <vt:lpstr>Jikin wā in COVID-19</vt:lpstr>
      <vt:lpstr>Ta eo kwon kõtmāne elikin am bōke wā in COVID-19</vt:lpstr>
      <vt:lpstr>Jet wāwein ko ñan bōbrae jen COVID-19 im broblem ko rej walok jene</vt:lpstr>
      <vt:lpstr>Kajjitōk?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Leath, Katherine J</dc:creator>
  <cp:lastModifiedBy>Heather Mercer</cp:lastModifiedBy>
  <cp:revision>126</cp:revision>
  <dcterms:created xsi:type="dcterms:W3CDTF">2020-12-31T13:46:28Z</dcterms:created>
  <dcterms:modified xsi:type="dcterms:W3CDTF">2021-10-07T17:43:46Z</dcterms:modified>
</cp:coreProperties>
</file>